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316" r:id="rId3"/>
    <p:sldId id="317" r:id="rId4"/>
    <p:sldId id="328" r:id="rId5"/>
    <p:sldId id="329" r:id="rId6"/>
    <p:sldId id="330" r:id="rId7"/>
    <p:sldId id="261" r:id="rId8"/>
    <p:sldId id="323" r:id="rId9"/>
    <p:sldId id="324" r:id="rId10"/>
    <p:sldId id="265" r:id="rId11"/>
    <p:sldId id="325" r:id="rId12"/>
    <p:sldId id="326" r:id="rId13"/>
    <p:sldId id="331" r:id="rId14"/>
    <p:sldId id="332" r:id="rId15"/>
    <p:sldId id="333" r:id="rId16"/>
    <p:sldId id="334" r:id="rId17"/>
    <p:sldId id="262" r:id="rId18"/>
    <p:sldId id="263" r:id="rId19"/>
    <p:sldId id="264" r:id="rId20"/>
    <p:sldId id="327" r:id="rId21"/>
    <p:sldId id="266" r:id="rId22"/>
    <p:sldId id="267" r:id="rId23"/>
    <p:sldId id="268" r:id="rId24"/>
    <p:sldId id="318" r:id="rId25"/>
    <p:sldId id="319" r:id="rId26"/>
    <p:sldId id="320" r:id="rId27"/>
    <p:sldId id="321" r:id="rId28"/>
    <p:sldId id="301" r:id="rId29"/>
    <p:sldId id="303" r:id="rId30"/>
    <p:sldId id="308" r:id="rId31"/>
    <p:sldId id="269" r:id="rId32"/>
    <p:sldId id="270" r:id="rId33"/>
    <p:sldId id="304" r:id="rId34"/>
    <p:sldId id="305" r:id="rId35"/>
    <p:sldId id="311" r:id="rId36"/>
    <p:sldId id="310" r:id="rId37"/>
    <p:sldId id="309" r:id="rId38"/>
    <p:sldId id="306" r:id="rId39"/>
    <p:sldId id="285" r:id="rId40"/>
    <p:sldId id="286" r:id="rId41"/>
    <p:sldId id="287" r:id="rId42"/>
    <p:sldId id="288" r:id="rId43"/>
    <p:sldId id="291" r:id="rId44"/>
    <p:sldId id="292" r:id="rId45"/>
    <p:sldId id="294" r:id="rId46"/>
    <p:sldId id="295" r:id="rId47"/>
    <p:sldId id="297" r:id="rId48"/>
    <p:sldId id="298"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1" d="100"/>
          <a:sy n="81" d="100"/>
        </p:scale>
        <p:origin x="864"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E0AC2-D18A-44E7-9D3F-24E55DEAD8FA}" type="doc">
      <dgm:prSet loTypeId="urn:microsoft.com/office/officeart/2009/3/layout/HorizontalOrganizationChart" loCatId="hierarchy" qsTypeId="urn:microsoft.com/office/officeart/2005/8/quickstyle/3d2" qsCatId="3D" csTypeId="urn:microsoft.com/office/officeart/2005/8/colors/accent4_5" csCatId="accent4" phldr="1"/>
      <dgm:spPr/>
      <dgm:t>
        <a:bodyPr/>
        <a:lstStyle/>
        <a:p>
          <a:endParaRPr lang="en-US"/>
        </a:p>
      </dgm:t>
    </dgm:pt>
    <dgm:pt modelId="{E5D3B795-9009-45F7-95B0-6B8D6FDE3F04}">
      <dgm:prSet phldrT="[Text]" custT="1"/>
      <dgm:spPr>
        <a:solidFill>
          <a:srgbClr val="0070C0"/>
        </a:solidFill>
      </dgm:spPr>
      <dgm:t>
        <a:bodyPr/>
        <a:lstStyle/>
        <a:p>
          <a:r>
            <a:rPr lang="en-US" sz="3600" dirty="0" smtClean="0"/>
            <a:t>  </a:t>
          </a:r>
        </a:p>
        <a:p>
          <a:r>
            <a:rPr lang="en-US" sz="3600" dirty="0" smtClean="0"/>
            <a:t>Principles</a:t>
          </a:r>
          <a:r>
            <a:rPr lang="en-US" sz="4400" dirty="0" smtClean="0"/>
            <a:t>	</a:t>
          </a:r>
          <a:endParaRPr lang="en-US" sz="4400" dirty="0"/>
        </a:p>
      </dgm:t>
    </dgm:pt>
    <dgm:pt modelId="{0B33DDDD-B82A-484C-ADC9-69A4C5C45411}" type="parTrans" cxnId="{6FF58962-B106-45D3-8ECA-D405F4B1B52C}">
      <dgm:prSet/>
      <dgm:spPr/>
      <dgm:t>
        <a:bodyPr/>
        <a:lstStyle/>
        <a:p>
          <a:endParaRPr lang="en-US"/>
        </a:p>
      </dgm:t>
    </dgm:pt>
    <dgm:pt modelId="{E48D021B-EACE-47FD-B4D6-4662CE921CD2}" type="sibTrans" cxnId="{6FF58962-B106-45D3-8ECA-D405F4B1B52C}">
      <dgm:prSet/>
      <dgm:spPr/>
      <dgm:t>
        <a:bodyPr/>
        <a:lstStyle/>
        <a:p>
          <a:endParaRPr lang="en-US"/>
        </a:p>
      </dgm:t>
    </dgm:pt>
    <dgm:pt modelId="{96B5B344-3DB1-40A1-A894-63F8E09C1F09}">
      <dgm:prSet phldrT="[Text]"/>
      <dgm:spPr>
        <a:solidFill>
          <a:srgbClr val="0070C0"/>
        </a:solidFill>
      </dgm:spPr>
      <dgm:t>
        <a:bodyPr/>
        <a:lstStyle/>
        <a:p>
          <a:r>
            <a:rPr lang="en-US" dirty="0" smtClean="0"/>
            <a:t>Efficiency</a:t>
          </a:r>
          <a:endParaRPr lang="en-US" dirty="0"/>
        </a:p>
      </dgm:t>
    </dgm:pt>
    <dgm:pt modelId="{B4AB330F-E1BE-4E53-985C-1FB45B5D1650}" type="parTrans" cxnId="{E77D189C-61AB-4A68-9029-B8CE31E49851}">
      <dgm:prSet/>
      <dgm:spPr/>
      <dgm:t>
        <a:bodyPr/>
        <a:lstStyle/>
        <a:p>
          <a:endParaRPr lang="en-US"/>
        </a:p>
      </dgm:t>
    </dgm:pt>
    <dgm:pt modelId="{3E7C42E0-16C2-425B-8616-D062B07DFDB6}" type="sibTrans" cxnId="{E77D189C-61AB-4A68-9029-B8CE31E49851}">
      <dgm:prSet/>
      <dgm:spPr/>
      <dgm:t>
        <a:bodyPr/>
        <a:lstStyle/>
        <a:p>
          <a:endParaRPr lang="en-US"/>
        </a:p>
      </dgm:t>
    </dgm:pt>
    <dgm:pt modelId="{3B0ABE5C-7E94-418C-9213-0D76D9E6D2A8}">
      <dgm:prSet phldrT="[Text]"/>
      <dgm:spPr>
        <a:solidFill>
          <a:srgbClr val="0070C0"/>
        </a:solidFill>
      </dgm:spPr>
      <dgm:t>
        <a:bodyPr/>
        <a:lstStyle/>
        <a:p>
          <a:r>
            <a:rPr lang="en-US" dirty="0" smtClean="0"/>
            <a:t>Economy</a:t>
          </a:r>
          <a:endParaRPr lang="en-US" dirty="0"/>
        </a:p>
      </dgm:t>
    </dgm:pt>
    <dgm:pt modelId="{024FA16C-79EF-4C33-B438-18230A238B4D}" type="parTrans" cxnId="{281FC68D-799C-4E85-A3BC-1615D779916F}">
      <dgm:prSet/>
      <dgm:spPr/>
      <dgm:t>
        <a:bodyPr/>
        <a:lstStyle/>
        <a:p>
          <a:endParaRPr lang="en-US"/>
        </a:p>
      </dgm:t>
    </dgm:pt>
    <dgm:pt modelId="{90608628-71CF-4192-925F-6AE6795E287A}" type="sibTrans" cxnId="{281FC68D-799C-4E85-A3BC-1615D779916F}">
      <dgm:prSet/>
      <dgm:spPr/>
      <dgm:t>
        <a:bodyPr/>
        <a:lstStyle/>
        <a:p>
          <a:endParaRPr lang="en-US"/>
        </a:p>
      </dgm:t>
    </dgm:pt>
    <dgm:pt modelId="{A16393C1-3118-4F0E-8CD7-D1BE2743D633}">
      <dgm:prSet phldrT="[Text]"/>
      <dgm:spPr>
        <a:solidFill>
          <a:srgbClr val="0070C0"/>
        </a:solidFill>
      </dgm:spPr>
      <dgm:t>
        <a:bodyPr/>
        <a:lstStyle/>
        <a:p>
          <a:r>
            <a:rPr lang="en-US" dirty="0" smtClean="0"/>
            <a:t>Equal Opportunity to Compete</a:t>
          </a:r>
          <a:endParaRPr lang="en-US" dirty="0"/>
        </a:p>
      </dgm:t>
    </dgm:pt>
    <dgm:pt modelId="{9023A128-DA1A-442B-BD89-A6984BB89461}" type="parTrans" cxnId="{A85240BC-798F-4792-950A-8CFD79D79562}">
      <dgm:prSet/>
      <dgm:spPr/>
      <dgm:t>
        <a:bodyPr/>
        <a:lstStyle/>
        <a:p>
          <a:endParaRPr lang="en-US"/>
        </a:p>
      </dgm:t>
    </dgm:pt>
    <dgm:pt modelId="{BEBB7688-EEE3-4975-8B61-23A96028B569}" type="sibTrans" cxnId="{A85240BC-798F-4792-950A-8CFD79D79562}">
      <dgm:prSet/>
      <dgm:spPr/>
      <dgm:t>
        <a:bodyPr/>
        <a:lstStyle/>
        <a:p>
          <a:endParaRPr lang="en-US"/>
        </a:p>
      </dgm:t>
    </dgm:pt>
    <dgm:pt modelId="{5CA32F99-73B3-4AB9-A3F8-D218C2DE76B1}">
      <dgm:prSet phldrT="[Text]"/>
      <dgm:spPr>
        <a:solidFill>
          <a:schemeClr val="accent1">
            <a:lumMod val="20000"/>
            <a:lumOff val="80000"/>
          </a:schemeClr>
        </a:solidFill>
        <a:ln w="38100">
          <a:solidFill>
            <a:schemeClr val="tx2">
              <a:lumMod val="75000"/>
            </a:schemeClr>
          </a:solidFill>
        </a:ln>
      </dgm:spPr>
      <dgm:t>
        <a:bodyPr/>
        <a:lstStyle/>
        <a:p>
          <a:r>
            <a:rPr lang="en-US" dirty="0" smtClean="0">
              <a:solidFill>
                <a:schemeClr val="accent1">
                  <a:lumMod val="75000"/>
                </a:schemeClr>
              </a:solidFill>
            </a:rPr>
            <a:t>Development of Local Industry</a:t>
          </a:r>
          <a:endParaRPr lang="en-US" dirty="0">
            <a:solidFill>
              <a:schemeClr val="accent1">
                <a:lumMod val="75000"/>
              </a:schemeClr>
            </a:solidFill>
          </a:endParaRPr>
        </a:p>
      </dgm:t>
    </dgm:pt>
    <dgm:pt modelId="{444BD7DE-5063-4C12-BDB2-460797641F9B}" type="parTrans" cxnId="{5EB5F2DD-6EDB-4C52-8567-413674CCF971}">
      <dgm:prSet/>
      <dgm:spPr/>
      <dgm:t>
        <a:bodyPr/>
        <a:lstStyle/>
        <a:p>
          <a:endParaRPr lang="en-US"/>
        </a:p>
      </dgm:t>
    </dgm:pt>
    <dgm:pt modelId="{755C5E6C-602F-4A8A-819B-AAED13ED13DB}" type="sibTrans" cxnId="{5EB5F2DD-6EDB-4C52-8567-413674CCF971}">
      <dgm:prSet/>
      <dgm:spPr/>
      <dgm:t>
        <a:bodyPr/>
        <a:lstStyle/>
        <a:p>
          <a:endParaRPr lang="en-US"/>
        </a:p>
      </dgm:t>
    </dgm:pt>
    <dgm:pt modelId="{50EC2DEF-2E7B-43E7-AC05-F718815F5F46}">
      <dgm:prSet phldrT="[Text]"/>
      <dgm:spPr>
        <a:solidFill>
          <a:srgbClr val="0070C0"/>
        </a:solidFill>
      </dgm:spPr>
      <dgm:t>
        <a:bodyPr/>
        <a:lstStyle/>
        <a:p>
          <a:r>
            <a:rPr lang="en-US" dirty="0" smtClean="0"/>
            <a:t>Transparency</a:t>
          </a:r>
          <a:endParaRPr lang="en-US" dirty="0"/>
        </a:p>
      </dgm:t>
    </dgm:pt>
    <dgm:pt modelId="{A5054DB1-C6E6-4757-8D00-95776EB30A2D}" type="parTrans" cxnId="{F5E5CF94-B515-4C5F-A4EB-1686163CC7C6}">
      <dgm:prSet/>
      <dgm:spPr/>
      <dgm:t>
        <a:bodyPr/>
        <a:lstStyle/>
        <a:p>
          <a:endParaRPr lang="en-US"/>
        </a:p>
      </dgm:t>
    </dgm:pt>
    <dgm:pt modelId="{F1C08ED9-5B79-4FC9-97F7-D2F2A630810F}" type="sibTrans" cxnId="{F5E5CF94-B515-4C5F-A4EB-1686163CC7C6}">
      <dgm:prSet/>
      <dgm:spPr/>
      <dgm:t>
        <a:bodyPr/>
        <a:lstStyle/>
        <a:p>
          <a:endParaRPr lang="en-US"/>
        </a:p>
      </dgm:t>
    </dgm:pt>
    <dgm:pt modelId="{C050F501-295E-4D92-B310-C52E5A6BD2BD}" type="pres">
      <dgm:prSet presAssocID="{BC0E0AC2-D18A-44E7-9D3F-24E55DEAD8FA}" presName="hierChild1" presStyleCnt="0">
        <dgm:presLayoutVars>
          <dgm:orgChart val="1"/>
          <dgm:chPref val="1"/>
          <dgm:dir/>
          <dgm:animOne val="branch"/>
          <dgm:animLvl val="lvl"/>
          <dgm:resizeHandles/>
        </dgm:presLayoutVars>
      </dgm:prSet>
      <dgm:spPr/>
      <dgm:t>
        <a:bodyPr/>
        <a:lstStyle/>
        <a:p>
          <a:endParaRPr lang="en-US"/>
        </a:p>
      </dgm:t>
    </dgm:pt>
    <dgm:pt modelId="{25FB73B8-99A0-4B88-8818-84334823451E}" type="pres">
      <dgm:prSet presAssocID="{E5D3B795-9009-45F7-95B0-6B8D6FDE3F04}" presName="hierRoot1" presStyleCnt="0">
        <dgm:presLayoutVars>
          <dgm:hierBranch val="init"/>
        </dgm:presLayoutVars>
      </dgm:prSet>
      <dgm:spPr/>
    </dgm:pt>
    <dgm:pt modelId="{3623FCC8-2B83-4AB9-A3A0-988029248C2C}" type="pres">
      <dgm:prSet presAssocID="{E5D3B795-9009-45F7-95B0-6B8D6FDE3F04}" presName="rootComposite1" presStyleCnt="0"/>
      <dgm:spPr/>
    </dgm:pt>
    <dgm:pt modelId="{B5F33F95-0342-4A54-B754-AE87E9555982}" type="pres">
      <dgm:prSet presAssocID="{E5D3B795-9009-45F7-95B0-6B8D6FDE3F04}" presName="rootText1" presStyleLbl="node0" presStyleIdx="0" presStyleCnt="1" custScaleX="129983" custScaleY="124499">
        <dgm:presLayoutVars>
          <dgm:chPref val="3"/>
        </dgm:presLayoutVars>
      </dgm:prSet>
      <dgm:spPr/>
      <dgm:t>
        <a:bodyPr/>
        <a:lstStyle/>
        <a:p>
          <a:endParaRPr lang="en-US"/>
        </a:p>
      </dgm:t>
    </dgm:pt>
    <dgm:pt modelId="{D83D5DE3-85B8-4010-9B1D-7E2E7F3E85AA}" type="pres">
      <dgm:prSet presAssocID="{E5D3B795-9009-45F7-95B0-6B8D6FDE3F04}" presName="rootConnector1" presStyleLbl="node1" presStyleIdx="0" presStyleCnt="0"/>
      <dgm:spPr/>
      <dgm:t>
        <a:bodyPr/>
        <a:lstStyle/>
        <a:p>
          <a:endParaRPr lang="en-US"/>
        </a:p>
      </dgm:t>
    </dgm:pt>
    <dgm:pt modelId="{7C32BEFB-99BB-4C06-B4F3-E9076EEB1EF3}" type="pres">
      <dgm:prSet presAssocID="{E5D3B795-9009-45F7-95B0-6B8D6FDE3F04}" presName="hierChild2" presStyleCnt="0"/>
      <dgm:spPr/>
    </dgm:pt>
    <dgm:pt modelId="{A9F8C501-8125-4B81-AA45-CE32A7B87DD7}" type="pres">
      <dgm:prSet presAssocID="{024FA16C-79EF-4C33-B438-18230A238B4D}" presName="Name64" presStyleLbl="parChTrans1D2" presStyleIdx="0" presStyleCnt="5"/>
      <dgm:spPr/>
      <dgm:t>
        <a:bodyPr/>
        <a:lstStyle/>
        <a:p>
          <a:endParaRPr lang="en-US"/>
        </a:p>
      </dgm:t>
    </dgm:pt>
    <dgm:pt modelId="{ADCC9BCE-4573-4875-B98E-3D85CC41B833}" type="pres">
      <dgm:prSet presAssocID="{3B0ABE5C-7E94-418C-9213-0D76D9E6D2A8}" presName="hierRoot2" presStyleCnt="0">
        <dgm:presLayoutVars>
          <dgm:hierBranch val="init"/>
        </dgm:presLayoutVars>
      </dgm:prSet>
      <dgm:spPr/>
    </dgm:pt>
    <dgm:pt modelId="{A4E99992-D1B6-42F8-80CC-0E92E447D8DC}" type="pres">
      <dgm:prSet presAssocID="{3B0ABE5C-7E94-418C-9213-0D76D9E6D2A8}" presName="rootComposite" presStyleCnt="0"/>
      <dgm:spPr/>
    </dgm:pt>
    <dgm:pt modelId="{24DD82A8-EBE3-4043-AC9F-975D175FFD61}" type="pres">
      <dgm:prSet presAssocID="{3B0ABE5C-7E94-418C-9213-0D76D9E6D2A8}" presName="rootText" presStyleLbl="node2" presStyleIdx="0" presStyleCnt="5" custScaleX="115822">
        <dgm:presLayoutVars>
          <dgm:chPref val="3"/>
        </dgm:presLayoutVars>
      </dgm:prSet>
      <dgm:spPr/>
      <dgm:t>
        <a:bodyPr/>
        <a:lstStyle/>
        <a:p>
          <a:endParaRPr lang="en-US"/>
        </a:p>
      </dgm:t>
    </dgm:pt>
    <dgm:pt modelId="{A85A2172-3589-4804-BB27-BC1E87DBB203}" type="pres">
      <dgm:prSet presAssocID="{3B0ABE5C-7E94-418C-9213-0D76D9E6D2A8}" presName="rootConnector" presStyleLbl="node2" presStyleIdx="0" presStyleCnt="5"/>
      <dgm:spPr/>
      <dgm:t>
        <a:bodyPr/>
        <a:lstStyle/>
        <a:p>
          <a:endParaRPr lang="en-US"/>
        </a:p>
      </dgm:t>
    </dgm:pt>
    <dgm:pt modelId="{6C7804F3-D377-4CDE-A055-532580A65CEB}" type="pres">
      <dgm:prSet presAssocID="{3B0ABE5C-7E94-418C-9213-0D76D9E6D2A8}" presName="hierChild4" presStyleCnt="0"/>
      <dgm:spPr/>
    </dgm:pt>
    <dgm:pt modelId="{4C8AA637-BCE7-4E86-887C-84457900A990}" type="pres">
      <dgm:prSet presAssocID="{3B0ABE5C-7E94-418C-9213-0D76D9E6D2A8}" presName="hierChild5" presStyleCnt="0"/>
      <dgm:spPr/>
    </dgm:pt>
    <dgm:pt modelId="{264AC408-51E5-4F50-AC05-2EB297F02112}" type="pres">
      <dgm:prSet presAssocID="{B4AB330F-E1BE-4E53-985C-1FB45B5D1650}" presName="Name64" presStyleLbl="parChTrans1D2" presStyleIdx="1" presStyleCnt="5"/>
      <dgm:spPr/>
      <dgm:t>
        <a:bodyPr/>
        <a:lstStyle/>
        <a:p>
          <a:endParaRPr lang="en-US"/>
        </a:p>
      </dgm:t>
    </dgm:pt>
    <dgm:pt modelId="{20737B90-D8A0-4863-9465-D365C31C18A2}" type="pres">
      <dgm:prSet presAssocID="{96B5B344-3DB1-40A1-A894-63F8E09C1F09}" presName="hierRoot2" presStyleCnt="0">
        <dgm:presLayoutVars>
          <dgm:hierBranch val="init"/>
        </dgm:presLayoutVars>
      </dgm:prSet>
      <dgm:spPr/>
    </dgm:pt>
    <dgm:pt modelId="{55410CA2-EC11-4ECF-A842-290C12F8FC95}" type="pres">
      <dgm:prSet presAssocID="{96B5B344-3DB1-40A1-A894-63F8E09C1F09}" presName="rootComposite" presStyleCnt="0"/>
      <dgm:spPr/>
    </dgm:pt>
    <dgm:pt modelId="{A08A5A79-48B5-4268-A3D2-47C36AEC2A62}" type="pres">
      <dgm:prSet presAssocID="{96B5B344-3DB1-40A1-A894-63F8E09C1F09}" presName="rootText" presStyleLbl="node2" presStyleIdx="1" presStyleCnt="5" custScaleX="115822">
        <dgm:presLayoutVars>
          <dgm:chPref val="3"/>
        </dgm:presLayoutVars>
      </dgm:prSet>
      <dgm:spPr/>
      <dgm:t>
        <a:bodyPr/>
        <a:lstStyle/>
        <a:p>
          <a:endParaRPr lang="en-US"/>
        </a:p>
      </dgm:t>
    </dgm:pt>
    <dgm:pt modelId="{C82582F7-3EF0-4D20-A134-A210C8BD362C}" type="pres">
      <dgm:prSet presAssocID="{96B5B344-3DB1-40A1-A894-63F8E09C1F09}" presName="rootConnector" presStyleLbl="node2" presStyleIdx="1" presStyleCnt="5"/>
      <dgm:spPr/>
      <dgm:t>
        <a:bodyPr/>
        <a:lstStyle/>
        <a:p>
          <a:endParaRPr lang="en-US"/>
        </a:p>
      </dgm:t>
    </dgm:pt>
    <dgm:pt modelId="{C41E776C-00FB-4E69-981A-7961A1C5DF87}" type="pres">
      <dgm:prSet presAssocID="{96B5B344-3DB1-40A1-A894-63F8E09C1F09}" presName="hierChild4" presStyleCnt="0"/>
      <dgm:spPr/>
    </dgm:pt>
    <dgm:pt modelId="{03AD79D8-BB2D-4CB9-AC87-18BDB3B8F58E}" type="pres">
      <dgm:prSet presAssocID="{96B5B344-3DB1-40A1-A894-63F8E09C1F09}" presName="hierChild5" presStyleCnt="0"/>
      <dgm:spPr/>
    </dgm:pt>
    <dgm:pt modelId="{BAB48702-9617-403A-AEDA-50984D8C0620}" type="pres">
      <dgm:prSet presAssocID="{9023A128-DA1A-442B-BD89-A6984BB89461}" presName="Name64" presStyleLbl="parChTrans1D2" presStyleIdx="2" presStyleCnt="5"/>
      <dgm:spPr/>
      <dgm:t>
        <a:bodyPr/>
        <a:lstStyle/>
        <a:p>
          <a:endParaRPr lang="en-US"/>
        </a:p>
      </dgm:t>
    </dgm:pt>
    <dgm:pt modelId="{9A1A6B47-AEB6-47FC-BA38-F4829F3137A3}" type="pres">
      <dgm:prSet presAssocID="{A16393C1-3118-4F0E-8CD7-D1BE2743D633}" presName="hierRoot2" presStyleCnt="0">
        <dgm:presLayoutVars>
          <dgm:hierBranch val="init"/>
        </dgm:presLayoutVars>
      </dgm:prSet>
      <dgm:spPr/>
    </dgm:pt>
    <dgm:pt modelId="{38F44E89-EDE5-4721-A202-0476522FEBCF}" type="pres">
      <dgm:prSet presAssocID="{A16393C1-3118-4F0E-8CD7-D1BE2743D633}" presName="rootComposite" presStyleCnt="0"/>
      <dgm:spPr/>
    </dgm:pt>
    <dgm:pt modelId="{30DD94F1-14B2-4633-9B76-CD60D65F9D98}" type="pres">
      <dgm:prSet presAssocID="{A16393C1-3118-4F0E-8CD7-D1BE2743D633}" presName="rootText" presStyleLbl="node2" presStyleIdx="2" presStyleCnt="5" custScaleX="115822">
        <dgm:presLayoutVars>
          <dgm:chPref val="3"/>
        </dgm:presLayoutVars>
      </dgm:prSet>
      <dgm:spPr/>
      <dgm:t>
        <a:bodyPr/>
        <a:lstStyle/>
        <a:p>
          <a:endParaRPr lang="en-US"/>
        </a:p>
      </dgm:t>
    </dgm:pt>
    <dgm:pt modelId="{0B109FEE-AE58-4242-9FED-47B7EBA86315}" type="pres">
      <dgm:prSet presAssocID="{A16393C1-3118-4F0E-8CD7-D1BE2743D633}" presName="rootConnector" presStyleLbl="node2" presStyleIdx="2" presStyleCnt="5"/>
      <dgm:spPr/>
      <dgm:t>
        <a:bodyPr/>
        <a:lstStyle/>
        <a:p>
          <a:endParaRPr lang="en-US"/>
        </a:p>
      </dgm:t>
    </dgm:pt>
    <dgm:pt modelId="{7F1BABEA-84B1-46AC-BFE1-6BF2C7BC6DED}" type="pres">
      <dgm:prSet presAssocID="{A16393C1-3118-4F0E-8CD7-D1BE2743D633}" presName="hierChild4" presStyleCnt="0"/>
      <dgm:spPr/>
    </dgm:pt>
    <dgm:pt modelId="{AB08A81B-7B3D-4BF4-8C3B-88718A1F9221}" type="pres">
      <dgm:prSet presAssocID="{A16393C1-3118-4F0E-8CD7-D1BE2743D633}" presName="hierChild5" presStyleCnt="0"/>
      <dgm:spPr/>
    </dgm:pt>
    <dgm:pt modelId="{C13AA148-2B0C-4555-B2EB-2628AB7DDC30}" type="pres">
      <dgm:prSet presAssocID="{444BD7DE-5063-4C12-BDB2-460797641F9B}" presName="Name64" presStyleLbl="parChTrans1D2" presStyleIdx="3" presStyleCnt="5"/>
      <dgm:spPr/>
      <dgm:t>
        <a:bodyPr/>
        <a:lstStyle/>
        <a:p>
          <a:endParaRPr lang="en-US"/>
        </a:p>
      </dgm:t>
    </dgm:pt>
    <dgm:pt modelId="{AB6784CD-AD71-4C5A-9CE8-3ED1BFA9B695}" type="pres">
      <dgm:prSet presAssocID="{5CA32F99-73B3-4AB9-A3F8-D218C2DE76B1}" presName="hierRoot2" presStyleCnt="0">
        <dgm:presLayoutVars>
          <dgm:hierBranch val="init"/>
        </dgm:presLayoutVars>
      </dgm:prSet>
      <dgm:spPr/>
    </dgm:pt>
    <dgm:pt modelId="{97C33DF8-66B8-4E82-9EFF-0C0CA3B50857}" type="pres">
      <dgm:prSet presAssocID="{5CA32F99-73B3-4AB9-A3F8-D218C2DE76B1}" presName="rootComposite" presStyleCnt="0"/>
      <dgm:spPr/>
    </dgm:pt>
    <dgm:pt modelId="{46785564-6543-4356-AFE6-EFE146CFCF2C}" type="pres">
      <dgm:prSet presAssocID="{5CA32F99-73B3-4AB9-A3F8-D218C2DE76B1}" presName="rootText" presStyleLbl="node2" presStyleIdx="3" presStyleCnt="5" custScaleX="115822" custLinFactY="26889" custLinFactNeighborX="323" custLinFactNeighborY="100000">
        <dgm:presLayoutVars>
          <dgm:chPref val="3"/>
        </dgm:presLayoutVars>
      </dgm:prSet>
      <dgm:spPr/>
      <dgm:t>
        <a:bodyPr/>
        <a:lstStyle/>
        <a:p>
          <a:endParaRPr lang="en-US"/>
        </a:p>
      </dgm:t>
    </dgm:pt>
    <dgm:pt modelId="{3AAACABC-BCF1-4610-9F19-BD5B633425B2}" type="pres">
      <dgm:prSet presAssocID="{5CA32F99-73B3-4AB9-A3F8-D218C2DE76B1}" presName="rootConnector" presStyleLbl="node2" presStyleIdx="3" presStyleCnt="5"/>
      <dgm:spPr/>
      <dgm:t>
        <a:bodyPr/>
        <a:lstStyle/>
        <a:p>
          <a:endParaRPr lang="en-US"/>
        </a:p>
      </dgm:t>
    </dgm:pt>
    <dgm:pt modelId="{2935B4A2-793E-45FF-BEFD-9D213412B3DB}" type="pres">
      <dgm:prSet presAssocID="{5CA32F99-73B3-4AB9-A3F8-D218C2DE76B1}" presName="hierChild4" presStyleCnt="0"/>
      <dgm:spPr/>
    </dgm:pt>
    <dgm:pt modelId="{60857377-A3C2-4E18-B749-02ABB7B9611A}" type="pres">
      <dgm:prSet presAssocID="{5CA32F99-73B3-4AB9-A3F8-D218C2DE76B1}" presName="hierChild5" presStyleCnt="0"/>
      <dgm:spPr/>
    </dgm:pt>
    <dgm:pt modelId="{182FBE3F-0A96-4DEF-97EB-008F2A0731BE}" type="pres">
      <dgm:prSet presAssocID="{A5054DB1-C6E6-4757-8D00-95776EB30A2D}" presName="Name64" presStyleLbl="parChTrans1D2" presStyleIdx="4" presStyleCnt="5"/>
      <dgm:spPr/>
      <dgm:t>
        <a:bodyPr/>
        <a:lstStyle/>
        <a:p>
          <a:endParaRPr lang="en-US"/>
        </a:p>
      </dgm:t>
    </dgm:pt>
    <dgm:pt modelId="{AF68FAF3-9BBA-4F1D-AF0D-938B1901D3FD}" type="pres">
      <dgm:prSet presAssocID="{50EC2DEF-2E7B-43E7-AC05-F718815F5F46}" presName="hierRoot2" presStyleCnt="0">
        <dgm:presLayoutVars>
          <dgm:hierBranch val="init"/>
        </dgm:presLayoutVars>
      </dgm:prSet>
      <dgm:spPr/>
    </dgm:pt>
    <dgm:pt modelId="{BC85FBA2-9EB2-4B92-BC59-D0859106B6DF}" type="pres">
      <dgm:prSet presAssocID="{50EC2DEF-2E7B-43E7-AC05-F718815F5F46}" presName="rootComposite" presStyleCnt="0"/>
      <dgm:spPr/>
    </dgm:pt>
    <dgm:pt modelId="{693EA182-E1C7-418A-988B-0E66990A75D3}" type="pres">
      <dgm:prSet presAssocID="{50EC2DEF-2E7B-43E7-AC05-F718815F5F46}" presName="rootText" presStyleLbl="node2" presStyleIdx="4" presStyleCnt="5" custScaleX="118986" custLinFactY="-38593" custLinFactNeighborX="323" custLinFactNeighborY="-100000">
        <dgm:presLayoutVars>
          <dgm:chPref val="3"/>
        </dgm:presLayoutVars>
      </dgm:prSet>
      <dgm:spPr/>
      <dgm:t>
        <a:bodyPr/>
        <a:lstStyle/>
        <a:p>
          <a:endParaRPr lang="en-US"/>
        </a:p>
      </dgm:t>
    </dgm:pt>
    <dgm:pt modelId="{7D384CA2-0850-4194-AF40-262E759E10EF}" type="pres">
      <dgm:prSet presAssocID="{50EC2DEF-2E7B-43E7-AC05-F718815F5F46}" presName="rootConnector" presStyleLbl="node2" presStyleIdx="4" presStyleCnt="5"/>
      <dgm:spPr/>
      <dgm:t>
        <a:bodyPr/>
        <a:lstStyle/>
        <a:p>
          <a:endParaRPr lang="en-US"/>
        </a:p>
      </dgm:t>
    </dgm:pt>
    <dgm:pt modelId="{9F99B9B3-B1BD-46DF-BD51-053DAFC82CE5}" type="pres">
      <dgm:prSet presAssocID="{50EC2DEF-2E7B-43E7-AC05-F718815F5F46}" presName="hierChild4" presStyleCnt="0"/>
      <dgm:spPr/>
    </dgm:pt>
    <dgm:pt modelId="{0931965D-0C2A-43C7-8A43-28B2F601CF56}" type="pres">
      <dgm:prSet presAssocID="{50EC2DEF-2E7B-43E7-AC05-F718815F5F46}" presName="hierChild5" presStyleCnt="0"/>
      <dgm:spPr/>
    </dgm:pt>
    <dgm:pt modelId="{067334B3-0FFC-41C4-A47C-9E810FF56CEF}" type="pres">
      <dgm:prSet presAssocID="{E5D3B795-9009-45F7-95B0-6B8D6FDE3F04}" presName="hierChild3" presStyleCnt="0"/>
      <dgm:spPr/>
    </dgm:pt>
  </dgm:ptLst>
  <dgm:cxnLst>
    <dgm:cxn modelId="{41CFE0FD-D296-4430-8644-3AB3FB716854}" type="presOf" srcId="{50EC2DEF-2E7B-43E7-AC05-F718815F5F46}" destId="{693EA182-E1C7-418A-988B-0E66990A75D3}" srcOrd="0" destOrd="0" presId="urn:microsoft.com/office/officeart/2009/3/layout/HorizontalOrganizationChart"/>
    <dgm:cxn modelId="{5EB5F2DD-6EDB-4C52-8567-413674CCF971}" srcId="{E5D3B795-9009-45F7-95B0-6B8D6FDE3F04}" destId="{5CA32F99-73B3-4AB9-A3F8-D218C2DE76B1}" srcOrd="3" destOrd="0" parTransId="{444BD7DE-5063-4C12-BDB2-460797641F9B}" sibTransId="{755C5E6C-602F-4A8A-819B-AAED13ED13DB}"/>
    <dgm:cxn modelId="{A85240BC-798F-4792-950A-8CFD79D79562}" srcId="{E5D3B795-9009-45F7-95B0-6B8D6FDE3F04}" destId="{A16393C1-3118-4F0E-8CD7-D1BE2743D633}" srcOrd="2" destOrd="0" parTransId="{9023A128-DA1A-442B-BD89-A6984BB89461}" sibTransId="{BEBB7688-EEE3-4975-8B61-23A96028B569}"/>
    <dgm:cxn modelId="{866A2CFB-D68B-479F-B3F5-587D5ED6EF11}" type="presOf" srcId="{A5054DB1-C6E6-4757-8D00-95776EB30A2D}" destId="{182FBE3F-0A96-4DEF-97EB-008F2A0731BE}" srcOrd="0" destOrd="0" presId="urn:microsoft.com/office/officeart/2009/3/layout/HorizontalOrganizationChart"/>
    <dgm:cxn modelId="{46F9FA91-96C4-4AFE-B235-854EF31D5E0D}" type="presOf" srcId="{444BD7DE-5063-4C12-BDB2-460797641F9B}" destId="{C13AA148-2B0C-4555-B2EB-2628AB7DDC30}" srcOrd="0" destOrd="0" presId="urn:microsoft.com/office/officeart/2009/3/layout/HorizontalOrganizationChart"/>
    <dgm:cxn modelId="{8E64E74B-FD14-499B-BD9E-2F7282198DAC}" type="presOf" srcId="{5CA32F99-73B3-4AB9-A3F8-D218C2DE76B1}" destId="{46785564-6543-4356-AFE6-EFE146CFCF2C}" srcOrd="0" destOrd="0" presId="urn:microsoft.com/office/officeart/2009/3/layout/HorizontalOrganizationChart"/>
    <dgm:cxn modelId="{F5CCFF8F-BEC3-4BBF-BECB-13EF4A898743}" type="presOf" srcId="{024FA16C-79EF-4C33-B438-18230A238B4D}" destId="{A9F8C501-8125-4B81-AA45-CE32A7B87DD7}" srcOrd="0" destOrd="0" presId="urn:microsoft.com/office/officeart/2009/3/layout/HorizontalOrganizationChart"/>
    <dgm:cxn modelId="{F5E5CF94-B515-4C5F-A4EB-1686163CC7C6}" srcId="{E5D3B795-9009-45F7-95B0-6B8D6FDE3F04}" destId="{50EC2DEF-2E7B-43E7-AC05-F718815F5F46}" srcOrd="4" destOrd="0" parTransId="{A5054DB1-C6E6-4757-8D00-95776EB30A2D}" sibTransId="{F1C08ED9-5B79-4FC9-97F7-D2F2A630810F}"/>
    <dgm:cxn modelId="{98D0F358-4C9E-4BAF-B94E-ABB2C3AB6FAC}" type="presOf" srcId="{3B0ABE5C-7E94-418C-9213-0D76D9E6D2A8}" destId="{A85A2172-3589-4804-BB27-BC1E87DBB203}" srcOrd="1" destOrd="0" presId="urn:microsoft.com/office/officeart/2009/3/layout/HorizontalOrganizationChart"/>
    <dgm:cxn modelId="{6FF58962-B106-45D3-8ECA-D405F4B1B52C}" srcId="{BC0E0AC2-D18A-44E7-9D3F-24E55DEAD8FA}" destId="{E5D3B795-9009-45F7-95B0-6B8D6FDE3F04}" srcOrd="0" destOrd="0" parTransId="{0B33DDDD-B82A-484C-ADC9-69A4C5C45411}" sibTransId="{E48D021B-EACE-47FD-B4D6-4662CE921CD2}"/>
    <dgm:cxn modelId="{CB321724-CEB2-4296-9E91-8C299A8BE4E3}" type="presOf" srcId="{A16393C1-3118-4F0E-8CD7-D1BE2743D633}" destId="{0B109FEE-AE58-4242-9FED-47B7EBA86315}" srcOrd="1" destOrd="0" presId="urn:microsoft.com/office/officeart/2009/3/layout/HorizontalOrganizationChart"/>
    <dgm:cxn modelId="{C39A7C27-230C-4AF2-A1EC-7D078DC7306D}" type="presOf" srcId="{A16393C1-3118-4F0E-8CD7-D1BE2743D633}" destId="{30DD94F1-14B2-4633-9B76-CD60D65F9D98}" srcOrd="0" destOrd="0" presId="urn:microsoft.com/office/officeart/2009/3/layout/HorizontalOrganizationChart"/>
    <dgm:cxn modelId="{8C948323-B450-42DD-AB97-EAAB57A65137}" type="presOf" srcId="{B4AB330F-E1BE-4E53-985C-1FB45B5D1650}" destId="{264AC408-51E5-4F50-AC05-2EB297F02112}" srcOrd="0" destOrd="0" presId="urn:microsoft.com/office/officeart/2009/3/layout/HorizontalOrganizationChart"/>
    <dgm:cxn modelId="{A6FD6008-0755-4072-9F2E-392DAAFCAD1A}" type="presOf" srcId="{96B5B344-3DB1-40A1-A894-63F8E09C1F09}" destId="{C82582F7-3EF0-4D20-A134-A210C8BD362C}" srcOrd="1" destOrd="0" presId="urn:microsoft.com/office/officeart/2009/3/layout/HorizontalOrganizationChart"/>
    <dgm:cxn modelId="{9A4D407D-9173-4792-BD26-D65CA2C43865}" type="presOf" srcId="{96B5B344-3DB1-40A1-A894-63F8E09C1F09}" destId="{A08A5A79-48B5-4268-A3D2-47C36AEC2A62}" srcOrd="0" destOrd="0" presId="urn:microsoft.com/office/officeart/2009/3/layout/HorizontalOrganizationChart"/>
    <dgm:cxn modelId="{2939DA2F-4145-4D15-ABA0-5C455B2FB2C5}" type="presOf" srcId="{9023A128-DA1A-442B-BD89-A6984BB89461}" destId="{BAB48702-9617-403A-AEDA-50984D8C0620}" srcOrd="0" destOrd="0" presId="urn:microsoft.com/office/officeart/2009/3/layout/HorizontalOrganizationChart"/>
    <dgm:cxn modelId="{E77D189C-61AB-4A68-9029-B8CE31E49851}" srcId="{E5D3B795-9009-45F7-95B0-6B8D6FDE3F04}" destId="{96B5B344-3DB1-40A1-A894-63F8E09C1F09}" srcOrd="1" destOrd="0" parTransId="{B4AB330F-E1BE-4E53-985C-1FB45B5D1650}" sibTransId="{3E7C42E0-16C2-425B-8616-D062B07DFDB6}"/>
    <dgm:cxn modelId="{BF8E9189-B991-4AB4-B95D-663152F359CA}" type="presOf" srcId="{E5D3B795-9009-45F7-95B0-6B8D6FDE3F04}" destId="{D83D5DE3-85B8-4010-9B1D-7E2E7F3E85AA}" srcOrd="1" destOrd="0" presId="urn:microsoft.com/office/officeart/2009/3/layout/HorizontalOrganizationChart"/>
    <dgm:cxn modelId="{6A9D37E6-486D-4E6F-8F97-3E714C128542}" type="presOf" srcId="{BC0E0AC2-D18A-44E7-9D3F-24E55DEAD8FA}" destId="{C050F501-295E-4D92-B310-C52E5A6BD2BD}" srcOrd="0" destOrd="0" presId="urn:microsoft.com/office/officeart/2009/3/layout/HorizontalOrganizationChart"/>
    <dgm:cxn modelId="{9FCDC0D2-CA6F-418D-A079-71504371B0B1}" type="presOf" srcId="{50EC2DEF-2E7B-43E7-AC05-F718815F5F46}" destId="{7D384CA2-0850-4194-AF40-262E759E10EF}" srcOrd="1" destOrd="0" presId="urn:microsoft.com/office/officeart/2009/3/layout/HorizontalOrganizationChart"/>
    <dgm:cxn modelId="{6C943EC5-8308-4C5B-BEB3-66C494FF68C8}" type="presOf" srcId="{5CA32F99-73B3-4AB9-A3F8-D218C2DE76B1}" destId="{3AAACABC-BCF1-4610-9F19-BD5B633425B2}" srcOrd="1" destOrd="0" presId="urn:microsoft.com/office/officeart/2009/3/layout/HorizontalOrganizationChart"/>
    <dgm:cxn modelId="{8E40A50E-047B-46AF-901B-5464876CB3C6}" type="presOf" srcId="{3B0ABE5C-7E94-418C-9213-0D76D9E6D2A8}" destId="{24DD82A8-EBE3-4043-AC9F-975D175FFD61}" srcOrd="0" destOrd="0" presId="urn:microsoft.com/office/officeart/2009/3/layout/HorizontalOrganizationChart"/>
    <dgm:cxn modelId="{9C066738-8CBB-40F0-8137-C039ACB3F6C5}" type="presOf" srcId="{E5D3B795-9009-45F7-95B0-6B8D6FDE3F04}" destId="{B5F33F95-0342-4A54-B754-AE87E9555982}" srcOrd="0" destOrd="0" presId="urn:microsoft.com/office/officeart/2009/3/layout/HorizontalOrganizationChart"/>
    <dgm:cxn modelId="{281FC68D-799C-4E85-A3BC-1615D779916F}" srcId="{E5D3B795-9009-45F7-95B0-6B8D6FDE3F04}" destId="{3B0ABE5C-7E94-418C-9213-0D76D9E6D2A8}" srcOrd="0" destOrd="0" parTransId="{024FA16C-79EF-4C33-B438-18230A238B4D}" sibTransId="{90608628-71CF-4192-925F-6AE6795E287A}"/>
    <dgm:cxn modelId="{B6997A08-2836-44EB-BEC6-6992945BC71C}" type="presParOf" srcId="{C050F501-295E-4D92-B310-C52E5A6BD2BD}" destId="{25FB73B8-99A0-4B88-8818-84334823451E}" srcOrd="0" destOrd="0" presId="urn:microsoft.com/office/officeart/2009/3/layout/HorizontalOrganizationChart"/>
    <dgm:cxn modelId="{2F060F7F-F5A3-458C-BEAF-3C63C2E0CF5E}" type="presParOf" srcId="{25FB73B8-99A0-4B88-8818-84334823451E}" destId="{3623FCC8-2B83-4AB9-A3A0-988029248C2C}" srcOrd="0" destOrd="0" presId="urn:microsoft.com/office/officeart/2009/3/layout/HorizontalOrganizationChart"/>
    <dgm:cxn modelId="{A52C65C8-42CE-4205-9160-C9BF35D98486}" type="presParOf" srcId="{3623FCC8-2B83-4AB9-A3A0-988029248C2C}" destId="{B5F33F95-0342-4A54-B754-AE87E9555982}" srcOrd="0" destOrd="0" presId="urn:microsoft.com/office/officeart/2009/3/layout/HorizontalOrganizationChart"/>
    <dgm:cxn modelId="{83E21258-F042-457C-A800-327A7F07F454}" type="presParOf" srcId="{3623FCC8-2B83-4AB9-A3A0-988029248C2C}" destId="{D83D5DE3-85B8-4010-9B1D-7E2E7F3E85AA}" srcOrd="1" destOrd="0" presId="urn:microsoft.com/office/officeart/2009/3/layout/HorizontalOrganizationChart"/>
    <dgm:cxn modelId="{3F7ECBFA-745B-4378-A274-DB7A8AF17695}" type="presParOf" srcId="{25FB73B8-99A0-4B88-8818-84334823451E}" destId="{7C32BEFB-99BB-4C06-B4F3-E9076EEB1EF3}" srcOrd="1" destOrd="0" presId="urn:microsoft.com/office/officeart/2009/3/layout/HorizontalOrganizationChart"/>
    <dgm:cxn modelId="{2BB86743-2FE7-44C7-AA29-C9A6DDC00ADE}" type="presParOf" srcId="{7C32BEFB-99BB-4C06-B4F3-E9076EEB1EF3}" destId="{A9F8C501-8125-4B81-AA45-CE32A7B87DD7}" srcOrd="0" destOrd="0" presId="urn:microsoft.com/office/officeart/2009/3/layout/HorizontalOrganizationChart"/>
    <dgm:cxn modelId="{89665FA4-9ECD-4044-8DBA-D4AE5743C1AC}" type="presParOf" srcId="{7C32BEFB-99BB-4C06-B4F3-E9076EEB1EF3}" destId="{ADCC9BCE-4573-4875-B98E-3D85CC41B833}" srcOrd="1" destOrd="0" presId="urn:microsoft.com/office/officeart/2009/3/layout/HorizontalOrganizationChart"/>
    <dgm:cxn modelId="{D78A404F-3109-4CFA-9745-19D2BA6C7F3E}" type="presParOf" srcId="{ADCC9BCE-4573-4875-B98E-3D85CC41B833}" destId="{A4E99992-D1B6-42F8-80CC-0E92E447D8DC}" srcOrd="0" destOrd="0" presId="urn:microsoft.com/office/officeart/2009/3/layout/HorizontalOrganizationChart"/>
    <dgm:cxn modelId="{28075DF2-2089-4D4A-8248-525104286D93}" type="presParOf" srcId="{A4E99992-D1B6-42F8-80CC-0E92E447D8DC}" destId="{24DD82A8-EBE3-4043-AC9F-975D175FFD61}" srcOrd="0" destOrd="0" presId="urn:microsoft.com/office/officeart/2009/3/layout/HorizontalOrganizationChart"/>
    <dgm:cxn modelId="{24ACF4D6-E260-4A28-A0FB-C3A6EB91995C}" type="presParOf" srcId="{A4E99992-D1B6-42F8-80CC-0E92E447D8DC}" destId="{A85A2172-3589-4804-BB27-BC1E87DBB203}" srcOrd="1" destOrd="0" presId="urn:microsoft.com/office/officeart/2009/3/layout/HorizontalOrganizationChart"/>
    <dgm:cxn modelId="{7AA8A28E-F816-46F5-97AF-90DC4C212AA2}" type="presParOf" srcId="{ADCC9BCE-4573-4875-B98E-3D85CC41B833}" destId="{6C7804F3-D377-4CDE-A055-532580A65CEB}" srcOrd="1" destOrd="0" presId="urn:microsoft.com/office/officeart/2009/3/layout/HorizontalOrganizationChart"/>
    <dgm:cxn modelId="{8FE18EC0-E704-42AD-B7CD-992D2380D208}" type="presParOf" srcId="{ADCC9BCE-4573-4875-B98E-3D85CC41B833}" destId="{4C8AA637-BCE7-4E86-887C-84457900A990}" srcOrd="2" destOrd="0" presId="urn:microsoft.com/office/officeart/2009/3/layout/HorizontalOrganizationChart"/>
    <dgm:cxn modelId="{FF460A62-4939-4301-8E82-DC9AFA982496}" type="presParOf" srcId="{7C32BEFB-99BB-4C06-B4F3-E9076EEB1EF3}" destId="{264AC408-51E5-4F50-AC05-2EB297F02112}" srcOrd="2" destOrd="0" presId="urn:microsoft.com/office/officeart/2009/3/layout/HorizontalOrganizationChart"/>
    <dgm:cxn modelId="{03B53B13-29F6-46ED-90B4-24E64736A6DE}" type="presParOf" srcId="{7C32BEFB-99BB-4C06-B4F3-E9076EEB1EF3}" destId="{20737B90-D8A0-4863-9465-D365C31C18A2}" srcOrd="3" destOrd="0" presId="urn:microsoft.com/office/officeart/2009/3/layout/HorizontalOrganizationChart"/>
    <dgm:cxn modelId="{4388A452-4104-4401-A7FA-BDC06C908CE6}" type="presParOf" srcId="{20737B90-D8A0-4863-9465-D365C31C18A2}" destId="{55410CA2-EC11-4ECF-A842-290C12F8FC95}" srcOrd="0" destOrd="0" presId="urn:microsoft.com/office/officeart/2009/3/layout/HorizontalOrganizationChart"/>
    <dgm:cxn modelId="{23C972C2-96C3-4678-AA9C-F055F321C39F}" type="presParOf" srcId="{55410CA2-EC11-4ECF-A842-290C12F8FC95}" destId="{A08A5A79-48B5-4268-A3D2-47C36AEC2A62}" srcOrd="0" destOrd="0" presId="urn:microsoft.com/office/officeart/2009/3/layout/HorizontalOrganizationChart"/>
    <dgm:cxn modelId="{22445C74-7D74-4EEC-837B-27971F80A73F}" type="presParOf" srcId="{55410CA2-EC11-4ECF-A842-290C12F8FC95}" destId="{C82582F7-3EF0-4D20-A134-A210C8BD362C}" srcOrd="1" destOrd="0" presId="urn:microsoft.com/office/officeart/2009/3/layout/HorizontalOrganizationChart"/>
    <dgm:cxn modelId="{2D5BD0EA-614D-48BA-9B84-C90177BD6224}" type="presParOf" srcId="{20737B90-D8A0-4863-9465-D365C31C18A2}" destId="{C41E776C-00FB-4E69-981A-7961A1C5DF87}" srcOrd="1" destOrd="0" presId="urn:microsoft.com/office/officeart/2009/3/layout/HorizontalOrganizationChart"/>
    <dgm:cxn modelId="{9660366B-D7E0-44B3-8DCC-CDB37332D385}" type="presParOf" srcId="{20737B90-D8A0-4863-9465-D365C31C18A2}" destId="{03AD79D8-BB2D-4CB9-AC87-18BDB3B8F58E}" srcOrd="2" destOrd="0" presId="urn:microsoft.com/office/officeart/2009/3/layout/HorizontalOrganizationChart"/>
    <dgm:cxn modelId="{4CFE4AAF-E05A-42AA-B493-D13544F7DCED}" type="presParOf" srcId="{7C32BEFB-99BB-4C06-B4F3-E9076EEB1EF3}" destId="{BAB48702-9617-403A-AEDA-50984D8C0620}" srcOrd="4" destOrd="0" presId="urn:microsoft.com/office/officeart/2009/3/layout/HorizontalOrganizationChart"/>
    <dgm:cxn modelId="{FAA34795-4A65-4289-9B0E-2191D4364CB1}" type="presParOf" srcId="{7C32BEFB-99BB-4C06-B4F3-E9076EEB1EF3}" destId="{9A1A6B47-AEB6-47FC-BA38-F4829F3137A3}" srcOrd="5" destOrd="0" presId="urn:microsoft.com/office/officeart/2009/3/layout/HorizontalOrganizationChart"/>
    <dgm:cxn modelId="{5EE06F7E-22F6-44BC-9819-04DEB9B34B68}" type="presParOf" srcId="{9A1A6B47-AEB6-47FC-BA38-F4829F3137A3}" destId="{38F44E89-EDE5-4721-A202-0476522FEBCF}" srcOrd="0" destOrd="0" presId="urn:microsoft.com/office/officeart/2009/3/layout/HorizontalOrganizationChart"/>
    <dgm:cxn modelId="{D1663BE3-0745-4BBC-995F-9CC0291EC300}" type="presParOf" srcId="{38F44E89-EDE5-4721-A202-0476522FEBCF}" destId="{30DD94F1-14B2-4633-9B76-CD60D65F9D98}" srcOrd="0" destOrd="0" presId="urn:microsoft.com/office/officeart/2009/3/layout/HorizontalOrganizationChart"/>
    <dgm:cxn modelId="{1D3309CE-3C1E-4D65-AED5-FC40926C8C9A}" type="presParOf" srcId="{38F44E89-EDE5-4721-A202-0476522FEBCF}" destId="{0B109FEE-AE58-4242-9FED-47B7EBA86315}" srcOrd="1" destOrd="0" presId="urn:microsoft.com/office/officeart/2009/3/layout/HorizontalOrganizationChart"/>
    <dgm:cxn modelId="{5EE075F7-381C-455F-AB6C-F8BBD4CA9211}" type="presParOf" srcId="{9A1A6B47-AEB6-47FC-BA38-F4829F3137A3}" destId="{7F1BABEA-84B1-46AC-BFE1-6BF2C7BC6DED}" srcOrd="1" destOrd="0" presId="urn:microsoft.com/office/officeart/2009/3/layout/HorizontalOrganizationChart"/>
    <dgm:cxn modelId="{64A8AD07-CC4C-49DD-8370-5650EC578DC3}" type="presParOf" srcId="{9A1A6B47-AEB6-47FC-BA38-F4829F3137A3}" destId="{AB08A81B-7B3D-4BF4-8C3B-88718A1F9221}" srcOrd="2" destOrd="0" presId="urn:microsoft.com/office/officeart/2009/3/layout/HorizontalOrganizationChart"/>
    <dgm:cxn modelId="{0ACD2D25-D545-469D-8207-E1346CD53814}" type="presParOf" srcId="{7C32BEFB-99BB-4C06-B4F3-E9076EEB1EF3}" destId="{C13AA148-2B0C-4555-B2EB-2628AB7DDC30}" srcOrd="6" destOrd="0" presId="urn:microsoft.com/office/officeart/2009/3/layout/HorizontalOrganizationChart"/>
    <dgm:cxn modelId="{8A901CFC-0147-448E-9A41-012BA2A86E32}" type="presParOf" srcId="{7C32BEFB-99BB-4C06-B4F3-E9076EEB1EF3}" destId="{AB6784CD-AD71-4C5A-9CE8-3ED1BFA9B695}" srcOrd="7" destOrd="0" presId="urn:microsoft.com/office/officeart/2009/3/layout/HorizontalOrganizationChart"/>
    <dgm:cxn modelId="{2DCC21FD-0939-4EAC-BEF9-93B19F516EE8}" type="presParOf" srcId="{AB6784CD-AD71-4C5A-9CE8-3ED1BFA9B695}" destId="{97C33DF8-66B8-4E82-9EFF-0C0CA3B50857}" srcOrd="0" destOrd="0" presId="urn:microsoft.com/office/officeart/2009/3/layout/HorizontalOrganizationChart"/>
    <dgm:cxn modelId="{F4C36448-D0AD-4A27-8C42-387841587C85}" type="presParOf" srcId="{97C33DF8-66B8-4E82-9EFF-0C0CA3B50857}" destId="{46785564-6543-4356-AFE6-EFE146CFCF2C}" srcOrd="0" destOrd="0" presId="urn:microsoft.com/office/officeart/2009/3/layout/HorizontalOrganizationChart"/>
    <dgm:cxn modelId="{2D80E7B0-CDBB-4375-B5B9-57BAD24382AC}" type="presParOf" srcId="{97C33DF8-66B8-4E82-9EFF-0C0CA3B50857}" destId="{3AAACABC-BCF1-4610-9F19-BD5B633425B2}" srcOrd="1" destOrd="0" presId="urn:microsoft.com/office/officeart/2009/3/layout/HorizontalOrganizationChart"/>
    <dgm:cxn modelId="{D304538C-ABBE-4794-8B53-CB76C725B440}" type="presParOf" srcId="{AB6784CD-AD71-4C5A-9CE8-3ED1BFA9B695}" destId="{2935B4A2-793E-45FF-BEFD-9D213412B3DB}" srcOrd="1" destOrd="0" presId="urn:microsoft.com/office/officeart/2009/3/layout/HorizontalOrganizationChart"/>
    <dgm:cxn modelId="{0AF7B516-FA64-49FE-AB0F-886CD35151F1}" type="presParOf" srcId="{AB6784CD-AD71-4C5A-9CE8-3ED1BFA9B695}" destId="{60857377-A3C2-4E18-B749-02ABB7B9611A}" srcOrd="2" destOrd="0" presId="urn:microsoft.com/office/officeart/2009/3/layout/HorizontalOrganizationChart"/>
    <dgm:cxn modelId="{66BBAC04-5835-4269-98B5-3CE32397C363}" type="presParOf" srcId="{7C32BEFB-99BB-4C06-B4F3-E9076EEB1EF3}" destId="{182FBE3F-0A96-4DEF-97EB-008F2A0731BE}" srcOrd="8" destOrd="0" presId="urn:microsoft.com/office/officeart/2009/3/layout/HorizontalOrganizationChart"/>
    <dgm:cxn modelId="{BC0AE532-1554-4A50-B672-20A1C60093D9}" type="presParOf" srcId="{7C32BEFB-99BB-4C06-B4F3-E9076EEB1EF3}" destId="{AF68FAF3-9BBA-4F1D-AF0D-938B1901D3FD}" srcOrd="9" destOrd="0" presId="urn:microsoft.com/office/officeart/2009/3/layout/HorizontalOrganizationChart"/>
    <dgm:cxn modelId="{122A8268-401D-4040-9484-77A7D1A807A3}" type="presParOf" srcId="{AF68FAF3-9BBA-4F1D-AF0D-938B1901D3FD}" destId="{BC85FBA2-9EB2-4B92-BC59-D0859106B6DF}" srcOrd="0" destOrd="0" presId="urn:microsoft.com/office/officeart/2009/3/layout/HorizontalOrganizationChart"/>
    <dgm:cxn modelId="{AFD8D717-9CDF-483D-A491-29B6D50E27D4}" type="presParOf" srcId="{BC85FBA2-9EB2-4B92-BC59-D0859106B6DF}" destId="{693EA182-E1C7-418A-988B-0E66990A75D3}" srcOrd="0" destOrd="0" presId="urn:microsoft.com/office/officeart/2009/3/layout/HorizontalOrganizationChart"/>
    <dgm:cxn modelId="{C82723C5-58B3-4C9F-AD79-C7F938B0DE59}" type="presParOf" srcId="{BC85FBA2-9EB2-4B92-BC59-D0859106B6DF}" destId="{7D384CA2-0850-4194-AF40-262E759E10EF}" srcOrd="1" destOrd="0" presId="urn:microsoft.com/office/officeart/2009/3/layout/HorizontalOrganizationChart"/>
    <dgm:cxn modelId="{F7B6A2FD-826F-49E0-96A9-3449ABE2FE89}" type="presParOf" srcId="{AF68FAF3-9BBA-4F1D-AF0D-938B1901D3FD}" destId="{9F99B9B3-B1BD-46DF-BD51-053DAFC82CE5}" srcOrd="1" destOrd="0" presId="urn:microsoft.com/office/officeart/2009/3/layout/HorizontalOrganizationChart"/>
    <dgm:cxn modelId="{852DE89A-5B98-4D47-9440-4F3A24AAB7D2}" type="presParOf" srcId="{AF68FAF3-9BBA-4F1D-AF0D-938B1901D3FD}" destId="{0931965D-0C2A-43C7-8A43-28B2F601CF56}" srcOrd="2" destOrd="0" presId="urn:microsoft.com/office/officeart/2009/3/layout/HorizontalOrganizationChart"/>
    <dgm:cxn modelId="{630B6D0B-6148-4084-AB2E-6CC87A1118E8}" type="presParOf" srcId="{25FB73B8-99A0-4B88-8818-84334823451E}" destId="{067334B3-0FFC-41C4-A47C-9E810FF56CE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613E0-C9BE-4F24-87E6-D76FA1A6C081}" type="doc">
      <dgm:prSet loTypeId="urn:microsoft.com/office/officeart/2005/8/layout/gear1" loCatId="relationship" qsTypeId="urn:microsoft.com/office/officeart/2005/8/quickstyle/3d5" qsCatId="3D" csTypeId="urn:microsoft.com/office/officeart/2005/8/colors/accent1_2" csCatId="accent1" phldr="1"/>
      <dgm:spPr/>
    </dgm:pt>
    <dgm:pt modelId="{94C1BE36-1439-4B05-807F-8EA58D33E464}">
      <dgm:prSet phldrT="[Text]"/>
      <dgm:spPr/>
      <dgm:t>
        <a:bodyPr/>
        <a:lstStyle/>
        <a:p>
          <a:r>
            <a:rPr lang="en-GB" b="1" dirty="0" smtClean="0"/>
            <a:t>Works</a:t>
          </a:r>
          <a:endParaRPr lang="en-GB" b="1" dirty="0"/>
        </a:p>
      </dgm:t>
    </dgm:pt>
    <dgm:pt modelId="{1D60EB69-8DD8-4285-9FDE-FB011B1E654F}" type="parTrans" cxnId="{C9533D55-6AA4-4B1F-81C0-831A7D20BFDB}">
      <dgm:prSet/>
      <dgm:spPr/>
      <dgm:t>
        <a:bodyPr/>
        <a:lstStyle/>
        <a:p>
          <a:endParaRPr lang="en-GB"/>
        </a:p>
      </dgm:t>
    </dgm:pt>
    <dgm:pt modelId="{C5D279EE-7FCE-4931-9B42-D5910B06B4AB}" type="sibTrans" cxnId="{C9533D55-6AA4-4B1F-81C0-831A7D20BFDB}">
      <dgm:prSet/>
      <dgm:spPr/>
      <dgm:t>
        <a:bodyPr/>
        <a:lstStyle/>
        <a:p>
          <a:endParaRPr lang="en-GB"/>
        </a:p>
      </dgm:t>
    </dgm:pt>
    <dgm:pt modelId="{9D9CA43F-0F90-45F2-BFFC-79C9F9AA8A1E}">
      <dgm:prSet phldrT="[Text]"/>
      <dgm:spPr/>
      <dgm:t>
        <a:bodyPr/>
        <a:lstStyle/>
        <a:p>
          <a:r>
            <a:rPr lang="en-GB" b="1" dirty="0" smtClean="0"/>
            <a:t>Goods</a:t>
          </a:r>
          <a:endParaRPr lang="en-GB" b="1" dirty="0"/>
        </a:p>
      </dgm:t>
    </dgm:pt>
    <dgm:pt modelId="{FB094C5F-1987-4072-8A3F-CD8199052EB5}" type="parTrans" cxnId="{DC9F0D75-220C-4E30-945F-004852E93104}">
      <dgm:prSet/>
      <dgm:spPr/>
      <dgm:t>
        <a:bodyPr/>
        <a:lstStyle/>
        <a:p>
          <a:endParaRPr lang="en-GB"/>
        </a:p>
      </dgm:t>
    </dgm:pt>
    <dgm:pt modelId="{051F3EC9-F3CB-46F5-8203-5EEE5D442FFD}" type="sibTrans" cxnId="{DC9F0D75-220C-4E30-945F-004852E93104}">
      <dgm:prSet/>
      <dgm:spPr/>
      <dgm:t>
        <a:bodyPr/>
        <a:lstStyle/>
        <a:p>
          <a:endParaRPr lang="en-GB"/>
        </a:p>
      </dgm:t>
    </dgm:pt>
    <dgm:pt modelId="{11582DAA-0F3B-48A1-BBC0-6B0609EECC0E}">
      <dgm:prSet phldrT="[Text]"/>
      <dgm:spPr/>
      <dgm:t>
        <a:bodyPr/>
        <a:lstStyle/>
        <a:p>
          <a:r>
            <a:rPr lang="en-GB" b="1" dirty="0" smtClean="0"/>
            <a:t>Service/</a:t>
          </a:r>
          <a:r>
            <a:rPr lang="en-GB" b="1" dirty="0" err="1" smtClean="0"/>
            <a:t>NonConsultancy</a:t>
          </a:r>
          <a:r>
            <a:rPr lang="en-GB" b="1" dirty="0" smtClean="0"/>
            <a:t> Services</a:t>
          </a:r>
          <a:endParaRPr lang="en-GB" b="1" dirty="0"/>
        </a:p>
      </dgm:t>
    </dgm:pt>
    <dgm:pt modelId="{2B4D46B2-FBBE-44F5-B8F9-91C210F4F540}" type="parTrans" cxnId="{B68CB284-6078-48B7-B08F-85B61B0080EF}">
      <dgm:prSet/>
      <dgm:spPr/>
      <dgm:t>
        <a:bodyPr/>
        <a:lstStyle/>
        <a:p>
          <a:endParaRPr lang="en-GB"/>
        </a:p>
      </dgm:t>
    </dgm:pt>
    <dgm:pt modelId="{0979DCFD-E241-48E9-9483-28C9547BB800}" type="sibTrans" cxnId="{B68CB284-6078-48B7-B08F-85B61B0080EF}">
      <dgm:prSet/>
      <dgm:spPr/>
      <dgm:t>
        <a:bodyPr/>
        <a:lstStyle/>
        <a:p>
          <a:endParaRPr lang="en-GB"/>
        </a:p>
      </dgm:t>
    </dgm:pt>
    <dgm:pt modelId="{EB43085E-8E60-4540-9611-93C2329E5790}" type="pres">
      <dgm:prSet presAssocID="{1A0613E0-C9BE-4F24-87E6-D76FA1A6C081}" presName="composite" presStyleCnt="0">
        <dgm:presLayoutVars>
          <dgm:chMax val="3"/>
          <dgm:animLvl val="lvl"/>
          <dgm:resizeHandles val="exact"/>
        </dgm:presLayoutVars>
      </dgm:prSet>
      <dgm:spPr/>
    </dgm:pt>
    <dgm:pt modelId="{C7EAF319-1DE1-4340-AA1C-34D1D7EBAA45}" type="pres">
      <dgm:prSet presAssocID="{94C1BE36-1439-4B05-807F-8EA58D33E464}" presName="gear1" presStyleLbl="node1" presStyleIdx="0" presStyleCnt="3">
        <dgm:presLayoutVars>
          <dgm:chMax val="1"/>
          <dgm:bulletEnabled val="1"/>
        </dgm:presLayoutVars>
      </dgm:prSet>
      <dgm:spPr/>
      <dgm:t>
        <a:bodyPr/>
        <a:lstStyle/>
        <a:p>
          <a:endParaRPr lang="en-GB"/>
        </a:p>
      </dgm:t>
    </dgm:pt>
    <dgm:pt modelId="{BBECA5C8-908F-40E8-85EA-30FD363AA08E}" type="pres">
      <dgm:prSet presAssocID="{94C1BE36-1439-4B05-807F-8EA58D33E464}" presName="gear1srcNode" presStyleLbl="node1" presStyleIdx="0" presStyleCnt="3"/>
      <dgm:spPr/>
      <dgm:t>
        <a:bodyPr/>
        <a:lstStyle/>
        <a:p>
          <a:endParaRPr lang="en-GB"/>
        </a:p>
      </dgm:t>
    </dgm:pt>
    <dgm:pt modelId="{641101A2-E72A-4304-B005-FA229EC1ED7B}" type="pres">
      <dgm:prSet presAssocID="{94C1BE36-1439-4B05-807F-8EA58D33E464}" presName="gear1dstNode" presStyleLbl="node1" presStyleIdx="0" presStyleCnt="3"/>
      <dgm:spPr/>
      <dgm:t>
        <a:bodyPr/>
        <a:lstStyle/>
        <a:p>
          <a:endParaRPr lang="en-GB"/>
        </a:p>
      </dgm:t>
    </dgm:pt>
    <dgm:pt modelId="{304797BA-61E6-456B-A662-3028882D4D31}" type="pres">
      <dgm:prSet presAssocID="{9D9CA43F-0F90-45F2-BFFC-79C9F9AA8A1E}" presName="gear2" presStyleLbl="node1" presStyleIdx="1" presStyleCnt="3">
        <dgm:presLayoutVars>
          <dgm:chMax val="1"/>
          <dgm:bulletEnabled val="1"/>
        </dgm:presLayoutVars>
      </dgm:prSet>
      <dgm:spPr/>
      <dgm:t>
        <a:bodyPr/>
        <a:lstStyle/>
        <a:p>
          <a:endParaRPr lang="en-GB"/>
        </a:p>
      </dgm:t>
    </dgm:pt>
    <dgm:pt modelId="{A1F53A7E-0640-4FBD-A117-4E91280566A2}" type="pres">
      <dgm:prSet presAssocID="{9D9CA43F-0F90-45F2-BFFC-79C9F9AA8A1E}" presName="gear2srcNode" presStyleLbl="node1" presStyleIdx="1" presStyleCnt="3"/>
      <dgm:spPr/>
      <dgm:t>
        <a:bodyPr/>
        <a:lstStyle/>
        <a:p>
          <a:endParaRPr lang="en-GB"/>
        </a:p>
      </dgm:t>
    </dgm:pt>
    <dgm:pt modelId="{A1076EEA-E53A-465F-B71B-3455E2C623EC}" type="pres">
      <dgm:prSet presAssocID="{9D9CA43F-0F90-45F2-BFFC-79C9F9AA8A1E}" presName="gear2dstNode" presStyleLbl="node1" presStyleIdx="1" presStyleCnt="3"/>
      <dgm:spPr/>
      <dgm:t>
        <a:bodyPr/>
        <a:lstStyle/>
        <a:p>
          <a:endParaRPr lang="en-GB"/>
        </a:p>
      </dgm:t>
    </dgm:pt>
    <dgm:pt modelId="{77A7676A-8D93-4CF8-9230-9DD5D0450851}" type="pres">
      <dgm:prSet presAssocID="{11582DAA-0F3B-48A1-BBC0-6B0609EECC0E}" presName="gear3" presStyleLbl="node1" presStyleIdx="2" presStyleCnt="3"/>
      <dgm:spPr/>
      <dgm:t>
        <a:bodyPr/>
        <a:lstStyle/>
        <a:p>
          <a:endParaRPr lang="en-GB"/>
        </a:p>
      </dgm:t>
    </dgm:pt>
    <dgm:pt modelId="{F48132EF-61CA-431B-B7C5-AC33943BC58A}" type="pres">
      <dgm:prSet presAssocID="{11582DAA-0F3B-48A1-BBC0-6B0609EECC0E}" presName="gear3tx" presStyleLbl="node1" presStyleIdx="2" presStyleCnt="3">
        <dgm:presLayoutVars>
          <dgm:chMax val="1"/>
          <dgm:bulletEnabled val="1"/>
        </dgm:presLayoutVars>
      </dgm:prSet>
      <dgm:spPr/>
      <dgm:t>
        <a:bodyPr/>
        <a:lstStyle/>
        <a:p>
          <a:endParaRPr lang="en-GB"/>
        </a:p>
      </dgm:t>
    </dgm:pt>
    <dgm:pt modelId="{FE0B3B86-6B86-4FEE-9FBE-FB76EA62E624}" type="pres">
      <dgm:prSet presAssocID="{11582DAA-0F3B-48A1-BBC0-6B0609EECC0E}" presName="gear3srcNode" presStyleLbl="node1" presStyleIdx="2" presStyleCnt="3"/>
      <dgm:spPr/>
      <dgm:t>
        <a:bodyPr/>
        <a:lstStyle/>
        <a:p>
          <a:endParaRPr lang="en-GB"/>
        </a:p>
      </dgm:t>
    </dgm:pt>
    <dgm:pt modelId="{A117FBDE-E0D8-497F-B9C0-9B1BD2B35C9F}" type="pres">
      <dgm:prSet presAssocID="{11582DAA-0F3B-48A1-BBC0-6B0609EECC0E}" presName="gear3dstNode" presStyleLbl="node1" presStyleIdx="2" presStyleCnt="3"/>
      <dgm:spPr/>
      <dgm:t>
        <a:bodyPr/>
        <a:lstStyle/>
        <a:p>
          <a:endParaRPr lang="en-GB"/>
        </a:p>
      </dgm:t>
    </dgm:pt>
    <dgm:pt modelId="{359F6CCB-5CC7-491D-B9A5-F83E9E2DAA25}" type="pres">
      <dgm:prSet presAssocID="{C5D279EE-7FCE-4931-9B42-D5910B06B4AB}" presName="connector1" presStyleLbl="sibTrans2D1" presStyleIdx="0" presStyleCnt="3"/>
      <dgm:spPr/>
      <dgm:t>
        <a:bodyPr/>
        <a:lstStyle/>
        <a:p>
          <a:endParaRPr lang="en-GB"/>
        </a:p>
      </dgm:t>
    </dgm:pt>
    <dgm:pt modelId="{4E2E31AD-EE22-4DE5-B099-D46C48240B99}" type="pres">
      <dgm:prSet presAssocID="{051F3EC9-F3CB-46F5-8203-5EEE5D442FFD}" presName="connector2" presStyleLbl="sibTrans2D1" presStyleIdx="1" presStyleCnt="3"/>
      <dgm:spPr/>
      <dgm:t>
        <a:bodyPr/>
        <a:lstStyle/>
        <a:p>
          <a:endParaRPr lang="en-GB"/>
        </a:p>
      </dgm:t>
    </dgm:pt>
    <dgm:pt modelId="{E28552B7-CAE9-4C0E-A04C-B0EEF7D123D9}" type="pres">
      <dgm:prSet presAssocID="{0979DCFD-E241-48E9-9483-28C9547BB800}" presName="connector3" presStyleLbl="sibTrans2D1" presStyleIdx="2" presStyleCnt="3"/>
      <dgm:spPr/>
      <dgm:t>
        <a:bodyPr/>
        <a:lstStyle/>
        <a:p>
          <a:endParaRPr lang="en-GB"/>
        </a:p>
      </dgm:t>
    </dgm:pt>
  </dgm:ptLst>
  <dgm:cxnLst>
    <dgm:cxn modelId="{01057B6C-2699-4A89-B544-CD0FE26F3E9F}" type="presOf" srcId="{11582DAA-0F3B-48A1-BBC0-6B0609EECC0E}" destId="{F48132EF-61CA-431B-B7C5-AC33943BC58A}" srcOrd="1" destOrd="0" presId="urn:microsoft.com/office/officeart/2005/8/layout/gear1"/>
    <dgm:cxn modelId="{7FB9223A-A995-4BEC-A439-F2E977D1735B}" type="presOf" srcId="{94C1BE36-1439-4B05-807F-8EA58D33E464}" destId="{C7EAF319-1DE1-4340-AA1C-34D1D7EBAA45}" srcOrd="0" destOrd="0" presId="urn:microsoft.com/office/officeart/2005/8/layout/gear1"/>
    <dgm:cxn modelId="{AB7ED8C1-F11F-4D32-B4C4-112015E61ED1}" type="presOf" srcId="{94C1BE36-1439-4B05-807F-8EA58D33E464}" destId="{BBECA5C8-908F-40E8-85EA-30FD363AA08E}" srcOrd="1" destOrd="0" presId="urn:microsoft.com/office/officeart/2005/8/layout/gear1"/>
    <dgm:cxn modelId="{A8F1ED34-28D5-4A55-8F11-0307D08B5729}" type="presOf" srcId="{9D9CA43F-0F90-45F2-BFFC-79C9F9AA8A1E}" destId="{A1076EEA-E53A-465F-B71B-3455E2C623EC}" srcOrd="2" destOrd="0" presId="urn:microsoft.com/office/officeart/2005/8/layout/gear1"/>
    <dgm:cxn modelId="{1EE8938C-C0FE-402D-9E79-3BBA897D9604}" type="presOf" srcId="{94C1BE36-1439-4B05-807F-8EA58D33E464}" destId="{641101A2-E72A-4304-B005-FA229EC1ED7B}" srcOrd="2" destOrd="0" presId="urn:microsoft.com/office/officeart/2005/8/layout/gear1"/>
    <dgm:cxn modelId="{E1699F7E-0376-4B4C-B3C0-F22BBE36B299}" type="presOf" srcId="{11582DAA-0F3B-48A1-BBC0-6B0609EECC0E}" destId="{77A7676A-8D93-4CF8-9230-9DD5D0450851}" srcOrd="0" destOrd="0" presId="urn:microsoft.com/office/officeart/2005/8/layout/gear1"/>
    <dgm:cxn modelId="{C9533D55-6AA4-4B1F-81C0-831A7D20BFDB}" srcId="{1A0613E0-C9BE-4F24-87E6-D76FA1A6C081}" destId="{94C1BE36-1439-4B05-807F-8EA58D33E464}" srcOrd="0" destOrd="0" parTransId="{1D60EB69-8DD8-4285-9FDE-FB011B1E654F}" sibTransId="{C5D279EE-7FCE-4931-9B42-D5910B06B4AB}"/>
    <dgm:cxn modelId="{3F35C99C-48D2-46ED-8A48-758A1A36942E}" type="presOf" srcId="{1A0613E0-C9BE-4F24-87E6-D76FA1A6C081}" destId="{EB43085E-8E60-4540-9611-93C2329E5790}" srcOrd="0" destOrd="0" presId="urn:microsoft.com/office/officeart/2005/8/layout/gear1"/>
    <dgm:cxn modelId="{AB690D8B-8D1B-41F7-AEE8-3F606B1DC313}" type="presOf" srcId="{9D9CA43F-0F90-45F2-BFFC-79C9F9AA8A1E}" destId="{304797BA-61E6-456B-A662-3028882D4D31}" srcOrd="0" destOrd="0" presId="urn:microsoft.com/office/officeart/2005/8/layout/gear1"/>
    <dgm:cxn modelId="{06DB2D3D-8C81-45CF-BF8D-63C4D61D5E74}" type="presOf" srcId="{C5D279EE-7FCE-4931-9B42-D5910B06B4AB}" destId="{359F6CCB-5CC7-491D-B9A5-F83E9E2DAA25}" srcOrd="0" destOrd="0" presId="urn:microsoft.com/office/officeart/2005/8/layout/gear1"/>
    <dgm:cxn modelId="{A8D57847-D708-4F0D-A121-64FA872E3AE5}" type="presOf" srcId="{0979DCFD-E241-48E9-9483-28C9547BB800}" destId="{E28552B7-CAE9-4C0E-A04C-B0EEF7D123D9}" srcOrd="0" destOrd="0" presId="urn:microsoft.com/office/officeart/2005/8/layout/gear1"/>
    <dgm:cxn modelId="{AEA58CE5-70F3-446B-942B-A273A57AF2A9}" type="presOf" srcId="{9D9CA43F-0F90-45F2-BFFC-79C9F9AA8A1E}" destId="{A1F53A7E-0640-4FBD-A117-4E91280566A2}" srcOrd="1" destOrd="0" presId="urn:microsoft.com/office/officeart/2005/8/layout/gear1"/>
    <dgm:cxn modelId="{6BD0BCDE-BF45-49A6-AA07-4CE7EA3D7EB1}" type="presOf" srcId="{11582DAA-0F3B-48A1-BBC0-6B0609EECC0E}" destId="{FE0B3B86-6B86-4FEE-9FBE-FB76EA62E624}" srcOrd="2" destOrd="0" presId="urn:microsoft.com/office/officeart/2005/8/layout/gear1"/>
    <dgm:cxn modelId="{F9E47D79-A051-4E99-A232-03FF9C211B38}" type="presOf" srcId="{11582DAA-0F3B-48A1-BBC0-6B0609EECC0E}" destId="{A117FBDE-E0D8-497F-B9C0-9B1BD2B35C9F}" srcOrd="3" destOrd="0" presId="urn:microsoft.com/office/officeart/2005/8/layout/gear1"/>
    <dgm:cxn modelId="{3A88D121-B0BD-4709-B9D6-CFDC0A417E30}" type="presOf" srcId="{051F3EC9-F3CB-46F5-8203-5EEE5D442FFD}" destId="{4E2E31AD-EE22-4DE5-B099-D46C48240B99}" srcOrd="0" destOrd="0" presId="urn:microsoft.com/office/officeart/2005/8/layout/gear1"/>
    <dgm:cxn modelId="{B68CB284-6078-48B7-B08F-85B61B0080EF}" srcId="{1A0613E0-C9BE-4F24-87E6-D76FA1A6C081}" destId="{11582DAA-0F3B-48A1-BBC0-6B0609EECC0E}" srcOrd="2" destOrd="0" parTransId="{2B4D46B2-FBBE-44F5-B8F9-91C210F4F540}" sibTransId="{0979DCFD-E241-48E9-9483-28C9547BB800}"/>
    <dgm:cxn modelId="{DC9F0D75-220C-4E30-945F-004852E93104}" srcId="{1A0613E0-C9BE-4F24-87E6-D76FA1A6C081}" destId="{9D9CA43F-0F90-45F2-BFFC-79C9F9AA8A1E}" srcOrd="1" destOrd="0" parTransId="{FB094C5F-1987-4072-8A3F-CD8199052EB5}" sibTransId="{051F3EC9-F3CB-46F5-8203-5EEE5D442FFD}"/>
    <dgm:cxn modelId="{A56686B3-741A-45F1-A225-01F294FDF7FB}" type="presParOf" srcId="{EB43085E-8E60-4540-9611-93C2329E5790}" destId="{C7EAF319-1DE1-4340-AA1C-34D1D7EBAA45}" srcOrd="0" destOrd="0" presId="urn:microsoft.com/office/officeart/2005/8/layout/gear1"/>
    <dgm:cxn modelId="{1C5CDA57-DDD4-4F56-8035-3D42E48F7FAE}" type="presParOf" srcId="{EB43085E-8E60-4540-9611-93C2329E5790}" destId="{BBECA5C8-908F-40E8-85EA-30FD363AA08E}" srcOrd="1" destOrd="0" presId="urn:microsoft.com/office/officeart/2005/8/layout/gear1"/>
    <dgm:cxn modelId="{1216C8E0-DCDE-431D-9221-65C0607D10F4}" type="presParOf" srcId="{EB43085E-8E60-4540-9611-93C2329E5790}" destId="{641101A2-E72A-4304-B005-FA229EC1ED7B}" srcOrd="2" destOrd="0" presId="urn:microsoft.com/office/officeart/2005/8/layout/gear1"/>
    <dgm:cxn modelId="{78B63F4E-4FD0-45A9-AB2C-225D65191E97}" type="presParOf" srcId="{EB43085E-8E60-4540-9611-93C2329E5790}" destId="{304797BA-61E6-456B-A662-3028882D4D31}" srcOrd="3" destOrd="0" presId="urn:microsoft.com/office/officeart/2005/8/layout/gear1"/>
    <dgm:cxn modelId="{C16B81C4-0BE8-4546-97B5-DA5892A19E35}" type="presParOf" srcId="{EB43085E-8E60-4540-9611-93C2329E5790}" destId="{A1F53A7E-0640-4FBD-A117-4E91280566A2}" srcOrd="4" destOrd="0" presId="urn:microsoft.com/office/officeart/2005/8/layout/gear1"/>
    <dgm:cxn modelId="{1DFEDA85-3555-46D7-86E5-184CC162B10B}" type="presParOf" srcId="{EB43085E-8E60-4540-9611-93C2329E5790}" destId="{A1076EEA-E53A-465F-B71B-3455E2C623EC}" srcOrd="5" destOrd="0" presId="urn:microsoft.com/office/officeart/2005/8/layout/gear1"/>
    <dgm:cxn modelId="{AAF670FA-1B8E-45F8-99B1-7A3B4E230C6C}" type="presParOf" srcId="{EB43085E-8E60-4540-9611-93C2329E5790}" destId="{77A7676A-8D93-4CF8-9230-9DD5D0450851}" srcOrd="6" destOrd="0" presId="urn:microsoft.com/office/officeart/2005/8/layout/gear1"/>
    <dgm:cxn modelId="{B6EF73D3-A67D-493B-A06D-F8FEBFCEE718}" type="presParOf" srcId="{EB43085E-8E60-4540-9611-93C2329E5790}" destId="{F48132EF-61CA-431B-B7C5-AC33943BC58A}" srcOrd="7" destOrd="0" presId="urn:microsoft.com/office/officeart/2005/8/layout/gear1"/>
    <dgm:cxn modelId="{13AB85DB-4E04-46A9-A563-2B43FC75ABF0}" type="presParOf" srcId="{EB43085E-8E60-4540-9611-93C2329E5790}" destId="{FE0B3B86-6B86-4FEE-9FBE-FB76EA62E624}" srcOrd="8" destOrd="0" presId="urn:microsoft.com/office/officeart/2005/8/layout/gear1"/>
    <dgm:cxn modelId="{1DC16365-CE01-4D91-8E6E-6DF162C2A130}" type="presParOf" srcId="{EB43085E-8E60-4540-9611-93C2329E5790}" destId="{A117FBDE-E0D8-497F-B9C0-9B1BD2B35C9F}" srcOrd="9" destOrd="0" presId="urn:microsoft.com/office/officeart/2005/8/layout/gear1"/>
    <dgm:cxn modelId="{75B5607A-ED5B-4F6A-98DB-FC68F0C165DF}" type="presParOf" srcId="{EB43085E-8E60-4540-9611-93C2329E5790}" destId="{359F6CCB-5CC7-491D-B9A5-F83E9E2DAA25}" srcOrd="10" destOrd="0" presId="urn:microsoft.com/office/officeart/2005/8/layout/gear1"/>
    <dgm:cxn modelId="{72EDCF3E-1B9B-44BF-A80E-0F8F0B2AEDBF}" type="presParOf" srcId="{EB43085E-8E60-4540-9611-93C2329E5790}" destId="{4E2E31AD-EE22-4DE5-B099-D46C48240B99}" srcOrd="11" destOrd="0" presId="urn:microsoft.com/office/officeart/2005/8/layout/gear1"/>
    <dgm:cxn modelId="{E5E74376-26E0-49D4-A1EA-38FDA7C9451E}" type="presParOf" srcId="{EB43085E-8E60-4540-9611-93C2329E5790}" destId="{E28552B7-CAE9-4C0E-A04C-B0EEF7D123D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757975-D2FD-4F10-A6E6-C2A3DF35A9C2}" type="doc">
      <dgm:prSet loTypeId="urn:microsoft.com/office/officeart/2005/8/layout/pyramid1" loCatId="pyramid" qsTypeId="urn:microsoft.com/office/officeart/2005/8/quickstyle/simple1" qsCatId="simple" csTypeId="urn:microsoft.com/office/officeart/2005/8/colors/accent1_2" csCatId="accent1" phldr="1"/>
      <dgm:spPr/>
    </dgm:pt>
    <dgm:pt modelId="{19F2FCCE-A33D-42F1-A262-32CD33FD3E0D}">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sz="2000" dirty="0" smtClean="0"/>
            <a:t>Shopping</a:t>
          </a:r>
          <a:endParaRPr lang="en-GB" sz="2000" dirty="0"/>
        </a:p>
      </dgm:t>
    </dgm:pt>
    <dgm:pt modelId="{56C25E00-8D62-4718-A461-5E9976A2942F}" type="parTrans" cxnId="{3F933EED-4828-4A6B-96ED-575E92DB4699}">
      <dgm:prSet/>
      <dgm:spPr/>
      <dgm:t>
        <a:bodyPr/>
        <a:lstStyle/>
        <a:p>
          <a:endParaRPr lang="en-GB"/>
        </a:p>
      </dgm:t>
    </dgm:pt>
    <dgm:pt modelId="{9EA21C68-691B-4020-9741-F09E591C946C}" type="sibTrans" cxnId="{3F933EED-4828-4A6B-96ED-575E92DB4699}">
      <dgm:prSet/>
      <dgm:spPr/>
      <dgm:t>
        <a:bodyPr/>
        <a:lstStyle/>
        <a:p>
          <a:endParaRPr lang="en-GB"/>
        </a:p>
      </dgm:t>
    </dgm:pt>
    <dgm:pt modelId="{B8E2592D-E27C-4AF8-B878-7C5F6E9C769F}">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GB" sz="2800" dirty="0" smtClean="0">
              <a:solidFill>
                <a:srgbClr val="FFFF00"/>
              </a:solidFill>
            </a:rPr>
            <a:t>NCB</a:t>
          </a:r>
          <a:endParaRPr lang="en-GB" sz="2800" dirty="0">
            <a:solidFill>
              <a:srgbClr val="FFFF00"/>
            </a:solidFill>
          </a:endParaRPr>
        </a:p>
      </dgm:t>
    </dgm:pt>
    <dgm:pt modelId="{0A82D398-652E-480D-8968-021EA76839E6}" type="parTrans" cxnId="{D939C449-0409-43FC-AF0B-516033CBA557}">
      <dgm:prSet/>
      <dgm:spPr/>
      <dgm:t>
        <a:bodyPr/>
        <a:lstStyle/>
        <a:p>
          <a:endParaRPr lang="en-GB"/>
        </a:p>
      </dgm:t>
    </dgm:pt>
    <dgm:pt modelId="{DFF61AE1-3E61-4995-A02B-969DB4C246E9}" type="sibTrans" cxnId="{D939C449-0409-43FC-AF0B-516033CBA557}">
      <dgm:prSet/>
      <dgm:spPr/>
      <dgm:t>
        <a:bodyPr/>
        <a:lstStyle/>
        <a:p>
          <a:endParaRPr lang="en-GB"/>
        </a:p>
      </dgm:t>
    </dgm:pt>
    <dgm:pt modelId="{B6D267F3-4AD0-4DF5-AEA4-E14916B14B02}">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GB" sz="3600" dirty="0" smtClean="0"/>
        </a:p>
        <a:p>
          <a:r>
            <a:rPr lang="en-GB" sz="3600" dirty="0" smtClean="0"/>
            <a:t>ICB</a:t>
          </a:r>
          <a:endParaRPr lang="en-GB" sz="3600" dirty="0"/>
        </a:p>
      </dgm:t>
    </dgm:pt>
    <dgm:pt modelId="{5DCF085F-917A-4F16-9AAB-8CFB56E6262E}" type="parTrans" cxnId="{F41AEB67-2DFE-4624-9013-6385D8BCF3A9}">
      <dgm:prSet/>
      <dgm:spPr/>
      <dgm:t>
        <a:bodyPr/>
        <a:lstStyle/>
        <a:p>
          <a:endParaRPr lang="en-GB"/>
        </a:p>
      </dgm:t>
    </dgm:pt>
    <dgm:pt modelId="{480F244F-B51C-4942-BBCC-BC3509D5968C}" type="sibTrans" cxnId="{F41AEB67-2DFE-4624-9013-6385D8BCF3A9}">
      <dgm:prSet/>
      <dgm:spPr/>
      <dgm:t>
        <a:bodyPr/>
        <a:lstStyle/>
        <a:p>
          <a:endParaRPr lang="en-GB"/>
        </a:p>
      </dgm:t>
    </dgm:pt>
    <dgm:pt modelId="{712C4B98-2188-48E0-A5CE-C9FB7DE08D64}" type="pres">
      <dgm:prSet presAssocID="{A0757975-D2FD-4F10-A6E6-C2A3DF35A9C2}" presName="Name0" presStyleCnt="0">
        <dgm:presLayoutVars>
          <dgm:dir/>
          <dgm:animLvl val="lvl"/>
          <dgm:resizeHandles val="exact"/>
        </dgm:presLayoutVars>
      </dgm:prSet>
      <dgm:spPr/>
    </dgm:pt>
    <dgm:pt modelId="{745115B7-FB44-4F57-B109-F22B9627FF42}" type="pres">
      <dgm:prSet presAssocID="{19F2FCCE-A33D-42F1-A262-32CD33FD3E0D}" presName="Name8" presStyleCnt="0"/>
      <dgm:spPr/>
    </dgm:pt>
    <dgm:pt modelId="{89913D71-316D-4247-BC78-7C330983A3DC}" type="pres">
      <dgm:prSet presAssocID="{19F2FCCE-A33D-42F1-A262-32CD33FD3E0D}" presName="level" presStyleLbl="node1" presStyleIdx="0" presStyleCnt="3" custScaleY="80734">
        <dgm:presLayoutVars>
          <dgm:chMax val="1"/>
          <dgm:bulletEnabled val="1"/>
        </dgm:presLayoutVars>
      </dgm:prSet>
      <dgm:spPr/>
      <dgm:t>
        <a:bodyPr/>
        <a:lstStyle/>
        <a:p>
          <a:endParaRPr lang="en-GB"/>
        </a:p>
      </dgm:t>
    </dgm:pt>
    <dgm:pt modelId="{D7F10688-FEE8-4E69-A286-9022E85A26BB}" type="pres">
      <dgm:prSet presAssocID="{19F2FCCE-A33D-42F1-A262-32CD33FD3E0D}" presName="levelTx" presStyleLbl="revTx" presStyleIdx="0" presStyleCnt="0">
        <dgm:presLayoutVars>
          <dgm:chMax val="1"/>
          <dgm:bulletEnabled val="1"/>
        </dgm:presLayoutVars>
      </dgm:prSet>
      <dgm:spPr/>
      <dgm:t>
        <a:bodyPr/>
        <a:lstStyle/>
        <a:p>
          <a:endParaRPr lang="en-GB"/>
        </a:p>
      </dgm:t>
    </dgm:pt>
    <dgm:pt modelId="{18843C43-73C1-4F2B-AA3D-948A1E447E64}" type="pres">
      <dgm:prSet presAssocID="{B8E2592D-E27C-4AF8-B878-7C5F6E9C769F}" presName="Name8" presStyleCnt="0"/>
      <dgm:spPr/>
    </dgm:pt>
    <dgm:pt modelId="{FE3A7ED3-4EA0-4423-A57C-07767765C830}" type="pres">
      <dgm:prSet presAssocID="{B8E2592D-E27C-4AF8-B878-7C5F6E9C769F}" presName="level" presStyleLbl="node1" presStyleIdx="1" presStyleCnt="3" custScaleY="117575" custLinFactNeighborY="-2024">
        <dgm:presLayoutVars>
          <dgm:chMax val="1"/>
          <dgm:bulletEnabled val="1"/>
        </dgm:presLayoutVars>
      </dgm:prSet>
      <dgm:spPr/>
      <dgm:t>
        <a:bodyPr/>
        <a:lstStyle/>
        <a:p>
          <a:endParaRPr lang="en-GB"/>
        </a:p>
      </dgm:t>
    </dgm:pt>
    <dgm:pt modelId="{A6D4210A-F6BA-41C1-AB34-1E39B4782FD3}" type="pres">
      <dgm:prSet presAssocID="{B8E2592D-E27C-4AF8-B878-7C5F6E9C769F}" presName="levelTx" presStyleLbl="revTx" presStyleIdx="0" presStyleCnt="0">
        <dgm:presLayoutVars>
          <dgm:chMax val="1"/>
          <dgm:bulletEnabled val="1"/>
        </dgm:presLayoutVars>
      </dgm:prSet>
      <dgm:spPr/>
      <dgm:t>
        <a:bodyPr/>
        <a:lstStyle/>
        <a:p>
          <a:endParaRPr lang="en-GB"/>
        </a:p>
      </dgm:t>
    </dgm:pt>
    <dgm:pt modelId="{4F17D972-112D-433C-B7F8-16D1BA0019E9}" type="pres">
      <dgm:prSet presAssocID="{B6D267F3-4AD0-4DF5-AEA4-E14916B14B02}" presName="Name8" presStyleCnt="0"/>
      <dgm:spPr/>
    </dgm:pt>
    <dgm:pt modelId="{A257E625-F3DF-4AFA-9FE8-4A9B1F3628AA}" type="pres">
      <dgm:prSet presAssocID="{B6D267F3-4AD0-4DF5-AEA4-E14916B14B02}" presName="level" presStyleLbl="node1" presStyleIdx="2" presStyleCnt="3" custScaleY="175740" custLinFactNeighborX="-1852" custLinFactNeighborY="-3016">
        <dgm:presLayoutVars>
          <dgm:chMax val="1"/>
          <dgm:bulletEnabled val="1"/>
        </dgm:presLayoutVars>
      </dgm:prSet>
      <dgm:spPr/>
      <dgm:t>
        <a:bodyPr/>
        <a:lstStyle/>
        <a:p>
          <a:endParaRPr lang="en-GB"/>
        </a:p>
      </dgm:t>
    </dgm:pt>
    <dgm:pt modelId="{A3EFBAD5-D658-4BAA-924D-2989386691D0}" type="pres">
      <dgm:prSet presAssocID="{B6D267F3-4AD0-4DF5-AEA4-E14916B14B02}" presName="levelTx" presStyleLbl="revTx" presStyleIdx="0" presStyleCnt="0">
        <dgm:presLayoutVars>
          <dgm:chMax val="1"/>
          <dgm:bulletEnabled val="1"/>
        </dgm:presLayoutVars>
      </dgm:prSet>
      <dgm:spPr/>
      <dgm:t>
        <a:bodyPr/>
        <a:lstStyle/>
        <a:p>
          <a:endParaRPr lang="en-GB"/>
        </a:p>
      </dgm:t>
    </dgm:pt>
  </dgm:ptLst>
  <dgm:cxnLst>
    <dgm:cxn modelId="{DEEB19B0-D45C-439B-A68B-DE8F59E462EE}" type="presOf" srcId="{A0757975-D2FD-4F10-A6E6-C2A3DF35A9C2}" destId="{712C4B98-2188-48E0-A5CE-C9FB7DE08D64}" srcOrd="0" destOrd="0" presId="urn:microsoft.com/office/officeart/2005/8/layout/pyramid1"/>
    <dgm:cxn modelId="{426695C3-5BAB-490E-A04B-83FD117F74DB}" type="presOf" srcId="{B6D267F3-4AD0-4DF5-AEA4-E14916B14B02}" destId="{A257E625-F3DF-4AFA-9FE8-4A9B1F3628AA}" srcOrd="0" destOrd="0" presId="urn:microsoft.com/office/officeart/2005/8/layout/pyramid1"/>
    <dgm:cxn modelId="{D939C449-0409-43FC-AF0B-516033CBA557}" srcId="{A0757975-D2FD-4F10-A6E6-C2A3DF35A9C2}" destId="{B8E2592D-E27C-4AF8-B878-7C5F6E9C769F}" srcOrd="1" destOrd="0" parTransId="{0A82D398-652E-480D-8968-021EA76839E6}" sibTransId="{DFF61AE1-3E61-4995-A02B-969DB4C246E9}"/>
    <dgm:cxn modelId="{DE87C10C-F2A4-42FF-B2D0-7F3DA512F25A}" type="presOf" srcId="{B6D267F3-4AD0-4DF5-AEA4-E14916B14B02}" destId="{A3EFBAD5-D658-4BAA-924D-2989386691D0}" srcOrd="1" destOrd="0" presId="urn:microsoft.com/office/officeart/2005/8/layout/pyramid1"/>
    <dgm:cxn modelId="{EBC20DDB-D44A-45A8-B098-39E2FF656C8C}" type="presOf" srcId="{B8E2592D-E27C-4AF8-B878-7C5F6E9C769F}" destId="{FE3A7ED3-4EA0-4423-A57C-07767765C830}" srcOrd="0" destOrd="0" presId="urn:microsoft.com/office/officeart/2005/8/layout/pyramid1"/>
    <dgm:cxn modelId="{3F933EED-4828-4A6B-96ED-575E92DB4699}" srcId="{A0757975-D2FD-4F10-A6E6-C2A3DF35A9C2}" destId="{19F2FCCE-A33D-42F1-A262-32CD33FD3E0D}" srcOrd="0" destOrd="0" parTransId="{56C25E00-8D62-4718-A461-5E9976A2942F}" sibTransId="{9EA21C68-691B-4020-9741-F09E591C946C}"/>
    <dgm:cxn modelId="{F41AEB67-2DFE-4624-9013-6385D8BCF3A9}" srcId="{A0757975-D2FD-4F10-A6E6-C2A3DF35A9C2}" destId="{B6D267F3-4AD0-4DF5-AEA4-E14916B14B02}" srcOrd="2" destOrd="0" parTransId="{5DCF085F-917A-4F16-9AAB-8CFB56E6262E}" sibTransId="{480F244F-B51C-4942-BBCC-BC3509D5968C}"/>
    <dgm:cxn modelId="{9056D2DA-FE65-48A3-BC5E-365358B3F2A3}" type="presOf" srcId="{19F2FCCE-A33D-42F1-A262-32CD33FD3E0D}" destId="{D7F10688-FEE8-4E69-A286-9022E85A26BB}" srcOrd="1" destOrd="0" presId="urn:microsoft.com/office/officeart/2005/8/layout/pyramid1"/>
    <dgm:cxn modelId="{4E847EAB-B9D8-4CAD-898F-D2EC99204611}" type="presOf" srcId="{B8E2592D-E27C-4AF8-B878-7C5F6E9C769F}" destId="{A6D4210A-F6BA-41C1-AB34-1E39B4782FD3}" srcOrd="1" destOrd="0" presId="urn:microsoft.com/office/officeart/2005/8/layout/pyramid1"/>
    <dgm:cxn modelId="{15A407D0-76C8-409C-ADA1-686533E338AE}" type="presOf" srcId="{19F2FCCE-A33D-42F1-A262-32CD33FD3E0D}" destId="{89913D71-316D-4247-BC78-7C330983A3DC}" srcOrd="0" destOrd="0" presId="urn:microsoft.com/office/officeart/2005/8/layout/pyramid1"/>
    <dgm:cxn modelId="{47F45E35-E660-4462-B9A9-65E05C95EA6F}" type="presParOf" srcId="{712C4B98-2188-48E0-A5CE-C9FB7DE08D64}" destId="{745115B7-FB44-4F57-B109-F22B9627FF42}" srcOrd="0" destOrd="0" presId="urn:microsoft.com/office/officeart/2005/8/layout/pyramid1"/>
    <dgm:cxn modelId="{F50EE06D-071F-470C-994A-5ABDD1FD3E25}" type="presParOf" srcId="{745115B7-FB44-4F57-B109-F22B9627FF42}" destId="{89913D71-316D-4247-BC78-7C330983A3DC}" srcOrd="0" destOrd="0" presId="urn:microsoft.com/office/officeart/2005/8/layout/pyramid1"/>
    <dgm:cxn modelId="{F07A0DED-40FD-46AD-810C-D0B5D17AA563}" type="presParOf" srcId="{745115B7-FB44-4F57-B109-F22B9627FF42}" destId="{D7F10688-FEE8-4E69-A286-9022E85A26BB}" srcOrd="1" destOrd="0" presId="urn:microsoft.com/office/officeart/2005/8/layout/pyramid1"/>
    <dgm:cxn modelId="{457A91AA-2E46-4D56-8FB9-738074970F46}" type="presParOf" srcId="{712C4B98-2188-48E0-A5CE-C9FB7DE08D64}" destId="{18843C43-73C1-4F2B-AA3D-948A1E447E64}" srcOrd="1" destOrd="0" presId="urn:microsoft.com/office/officeart/2005/8/layout/pyramid1"/>
    <dgm:cxn modelId="{8C0042C6-1E85-4D9B-BCED-67B405A2AC53}" type="presParOf" srcId="{18843C43-73C1-4F2B-AA3D-948A1E447E64}" destId="{FE3A7ED3-4EA0-4423-A57C-07767765C830}" srcOrd="0" destOrd="0" presId="urn:microsoft.com/office/officeart/2005/8/layout/pyramid1"/>
    <dgm:cxn modelId="{2093D224-792C-4F59-9585-B385A2D1C51C}" type="presParOf" srcId="{18843C43-73C1-4F2B-AA3D-948A1E447E64}" destId="{A6D4210A-F6BA-41C1-AB34-1E39B4782FD3}" srcOrd="1" destOrd="0" presId="urn:microsoft.com/office/officeart/2005/8/layout/pyramid1"/>
    <dgm:cxn modelId="{3F3E1571-7A67-4F91-8A32-01EED55FC417}" type="presParOf" srcId="{712C4B98-2188-48E0-A5CE-C9FB7DE08D64}" destId="{4F17D972-112D-433C-B7F8-16D1BA0019E9}" srcOrd="2" destOrd="0" presId="urn:microsoft.com/office/officeart/2005/8/layout/pyramid1"/>
    <dgm:cxn modelId="{9532A064-7B4D-4495-A943-286AE21CB2C0}" type="presParOf" srcId="{4F17D972-112D-433C-B7F8-16D1BA0019E9}" destId="{A257E625-F3DF-4AFA-9FE8-4A9B1F3628AA}" srcOrd="0" destOrd="0" presId="urn:microsoft.com/office/officeart/2005/8/layout/pyramid1"/>
    <dgm:cxn modelId="{2A1B3D0C-B33C-4109-9390-645D27F7D3B2}" type="presParOf" srcId="{4F17D972-112D-433C-B7F8-16D1BA0019E9}" destId="{A3EFBAD5-D658-4BAA-924D-2989386691D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D5737C-DBE7-4E18-8607-3F1B1B49EAED}" type="doc">
      <dgm:prSet loTypeId="urn:microsoft.com/office/officeart/2005/8/layout/arrow2" loCatId="process" qsTypeId="urn:microsoft.com/office/officeart/2005/8/quickstyle/simple1" qsCatId="simple" csTypeId="urn:microsoft.com/office/officeart/2005/8/colors/accent1_2" csCatId="accent1" phldr="1"/>
      <dgm:spPr/>
    </dgm:pt>
    <dgm:pt modelId="{CC079FB7-76B3-4091-8779-447BD69A1AEF}">
      <dgm:prSet phldrT="[Text]" custT="1"/>
      <dgm:spPr/>
      <dgm:t>
        <a:bodyPr/>
        <a:lstStyle/>
        <a:p>
          <a:r>
            <a:rPr lang="en-GB" sz="1800" b="1" dirty="0" smtClean="0">
              <a:solidFill>
                <a:srgbClr val="FFFF00"/>
              </a:solidFill>
            </a:rPr>
            <a:t>Less Risk and Less Number of Procurement Opportunities  per project/component</a:t>
          </a:r>
          <a:endParaRPr lang="en-GB" sz="1800" b="1" dirty="0">
            <a:solidFill>
              <a:srgbClr val="FFFF00"/>
            </a:solidFill>
          </a:endParaRPr>
        </a:p>
      </dgm:t>
    </dgm:pt>
    <dgm:pt modelId="{F7CEC9B2-E937-4B3E-8C4B-26DE25DCCA76}" type="parTrans" cxnId="{7444D057-3C0A-4FCB-A8AF-D206AE1E94F4}">
      <dgm:prSet/>
      <dgm:spPr/>
      <dgm:t>
        <a:bodyPr/>
        <a:lstStyle/>
        <a:p>
          <a:endParaRPr lang="en-GB"/>
        </a:p>
      </dgm:t>
    </dgm:pt>
    <dgm:pt modelId="{212E2FEE-9AD9-45C9-9D99-6E3A6944D850}" type="sibTrans" cxnId="{7444D057-3C0A-4FCB-A8AF-D206AE1E94F4}">
      <dgm:prSet/>
      <dgm:spPr/>
      <dgm:t>
        <a:bodyPr/>
        <a:lstStyle/>
        <a:p>
          <a:endParaRPr lang="en-GB"/>
        </a:p>
      </dgm:t>
    </dgm:pt>
    <dgm:pt modelId="{D9280F25-2B69-4BE6-B890-8B31D3FD5929}">
      <dgm:prSet phldrT="[Text]" custT="1"/>
      <dgm:spPr/>
      <dgm:t>
        <a:bodyPr/>
        <a:lstStyle/>
        <a:p>
          <a:r>
            <a:rPr lang="en-GB" sz="1800" b="1" dirty="0" smtClean="0">
              <a:solidFill>
                <a:srgbClr val="0070C0"/>
              </a:solidFill>
            </a:rPr>
            <a:t>Fair/Open competition</a:t>
          </a:r>
          <a:endParaRPr lang="en-GB" sz="1800" b="1" dirty="0">
            <a:solidFill>
              <a:srgbClr val="0070C0"/>
            </a:solidFill>
          </a:endParaRPr>
        </a:p>
      </dgm:t>
    </dgm:pt>
    <dgm:pt modelId="{D50BA2D2-C63E-4D93-8679-FA3E5E04B367}" type="parTrans" cxnId="{AC2A5316-312F-4215-8535-3FDEA06D4742}">
      <dgm:prSet/>
      <dgm:spPr/>
      <dgm:t>
        <a:bodyPr/>
        <a:lstStyle/>
        <a:p>
          <a:endParaRPr lang="en-GB"/>
        </a:p>
      </dgm:t>
    </dgm:pt>
    <dgm:pt modelId="{AABE958A-DB1C-4A34-83BB-1B7EC74D62C8}" type="sibTrans" cxnId="{AC2A5316-312F-4215-8535-3FDEA06D4742}">
      <dgm:prSet/>
      <dgm:spPr/>
      <dgm:t>
        <a:bodyPr/>
        <a:lstStyle/>
        <a:p>
          <a:endParaRPr lang="en-GB"/>
        </a:p>
      </dgm:t>
    </dgm:pt>
    <dgm:pt modelId="{7EFFCCA3-41DD-44A5-85B4-555C26E8ECA0}">
      <dgm:prSet phldrT="[Text]" custT="1"/>
      <dgm:spPr/>
      <dgm:t>
        <a:bodyPr/>
        <a:lstStyle/>
        <a:p>
          <a:r>
            <a:rPr lang="en-GB" sz="1800" b="1" dirty="0" smtClean="0">
              <a:solidFill>
                <a:srgbClr val="FF0000"/>
              </a:solidFill>
            </a:rPr>
            <a:t>High Lead time and Procurement cost</a:t>
          </a:r>
          <a:endParaRPr lang="en-GB" sz="1800" b="1" dirty="0">
            <a:solidFill>
              <a:srgbClr val="FF0000"/>
            </a:solidFill>
          </a:endParaRPr>
        </a:p>
      </dgm:t>
    </dgm:pt>
    <dgm:pt modelId="{1D7D110F-360F-4777-8F1F-7000E6C48B3B}" type="parTrans" cxnId="{278F5489-A1C5-458E-8C7C-37773D217064}">
      <dgm:prSet/>
      <dgm:spPr/>
      <dgm:t>
        <a:bodyPr/>
        <a:lstStyle/>
        <a:p>
          <a:endParaRPr lang="en-GB"/>
        </a:p>
      </dgm:t>
    </dgm:pt>
    <dgm:pt modelId="{0E7FE2FF-0996-4C04-B528-2DE874FDDB6F}" type="sibTrans" cxnId="{278F5489-A1C5-458E-8C7C-37773D217064}">
      <dgm:prSet/>
      <dgm:spPr/>
      <dgm:t>
        <a:bodyPr/>
        <a:lstStyle/>
        <a:p>
          <a:endParaRPr lang="en-GB"/>
        </a:p>
      </dgm:t>
    </dgm:pt>
    <dgm:pt modelId="{CBDD19DB-D603-4D65-855A-AC41DA938757}" type="pres">
      <dgm:prSet presAssocID="{20D5737C-DBE7-4E18-8607-3F1B1B49EAED}" presName="arrowDiagram" presStyleCnt="0">
        <dgm:presLayoutVars>
          <dgm:chMax val="5"/>
          <dgm:dir/>
          <dgm:resizeHandles val="exact"/>
        </dgm:presLayoutVars>
      </dgm:prSet>
      <dgm:spPr/>
    </dgm:pt>
    <dgm:pt modelId="{3A536B4F-AB1C-472A-9A80-C53F7035DA59}" type="pres">
      <dgm:prSet presAssocID="{20D5737C-DBE7-4E18-8607-3F1B1B49EAED}" presName="arrow" presStyleLbl="bgShp" presStyleIdx="0" presStyleCnt="1" custLinFactNeighborX="-16250" custLinFactNeighborY="12000"/>
      <dgm:spPr/>
    </dgm:pt>
    <dgm:pt modelId="{CD2B216F-7D03-432D-9D7C-A3CEECEA363D}" type="pres">
      <dgm:prSet presAssocID="{20D5737C-DBE7-4E18-8607-3F1B1B49EAED}" presName="arrowDiagram3" presStyleCnt="0"/>
      <dgm:spPr/>
    </dgm:pt>
    <dgm:pt modelId="{E23BEDB9-A4F3-4286-8816-1BDDA94D2CCC}" type="pres">
      <dgm:prSet presAssocID="{CC079FB7-76B3-4091-8779-447BD69A1AEF}" presName="bullet3a" presStyleLbl="node1" presStyleIdx="0" presStyleCnt="3" custLinFactX="-181428" custLinFactY="-40916" custLinFactNeighborX="-200000" custLinFactNeighborY="-100000"/>
      <dgm:spPr/>
    </dgm:pt>
    <dgm:pt modelId="{B21B53D5-6DD4-424F-91C3-C3EF46DB8109}" type="pres">
      <dgm:prSet presAssocID="{CC079FB7-76B3-4091-8779-447BD69A1AEF}" presName="textBox3a" presStyleLbl="revTx" presStyleIdx="0" presStyleCnt="3" custScaleX="418039" custScaleY="71264" custLinFactNeighborX="-432" custLinFactNeighborY="-22055">
        <dgm:presLayoutVars>
          <dgm:bulletEnabled val="1"/>
        </dgm:presLayoutVars>
      </dgm:prSet>
      <dgm:spPr/>
      <dgm:t>
        <a:bodyPr/>
        <a:lstStyle/>
        <a:p>
          <a:endParaRPr lang="en-GB"/>
        </a:p>
      </dgm:t>
    </dgm:pt>
    <dgm:pt modelId="{ABECA029-6F5A-4FA6-BD12-489FBEE2AC3E}" type="pres">
      <dgm:prSet presAssocID="{D9280F25-2B69-4BE6-B890-8B31D3FD5929}" presName="bullet3b" presStyleLbl="node1" presStyleIdx="1" presStyleCnt="3" custLinFactX="-100000" custLinFactNeighborX="-144373" custLinFactNeighborY="3527"/>
      <dgm:spPr/>
    </dgm:pt>
    <dgm:pt modelId="{CB21A21F-51C4-43A5-9A37-256E37B39206}" type="pres">
      <dgm:prSet presAssocID="{D9280F25-2B69-4BE6-B890-8B31D3FD5929}" presName="textBox3b" presStyleLbl="revTx" presStyleIdx="1" presStyleCnt="3" custScaleX="142548" custScaleY="32357" custLinFactNeighborX="-12809" custLinFactNeighborY="-54758">
        <dgm:presLayoutVars>
          <dgm:bulletEnabled val="1"/>
        </dgm:presLayoutVars>
      </dgm:prSet>
      <dgm:spPr/>
      <dgm:t>
        <a:bodyPr/>
        <a:lstStyle/>
        <a:p>
          <a:endParaRPr lang="en-GB"/>
        </a:p>
      </dgm:t>
    </dgm:pt>
    <dgm:pt modelId="{2437483F-B725-4D1E-A16D-757B190F57A7}" type="pres">
      <dgm:prSet presAssocID="{7EFFCCA3-41DD-44A5-85B4-555C26E8ECA0}" presName="bullet3c" presStyleLbl="node1" presStyleIdx="2" presStyleCnt="3" custLinFactNeighborX="31275" custLinFactNeighborY="-40840"/>
      <dgm:spPr/>
    </dgm:pt>
    <dgm:pt modelId="{067CD856-5C60-462B-AE9C-0752591B7163}" type="pres">
      <dgm:prSet presAssocID="{7EFFCCA3-41DD-44A5-85B4-555C26E8ECA0}" presName="textBox3c" presStyleLbl="revTx" presStyleIdx="2" presStyleCnt="3" custScaleX="188907" custScaleY="51787" custLinFactNeighborX="24808" custLinFactNeighborY="-18531">
        <dgm:presLayoutVars>
          <dgm:bulletEnabled val="1"/>
        </dgm:presLayoutVars>
      </dgm:prSet>
      <dgm:spPr/>
      <dgm:t>
        <a:bodyPr/>
        <a:lstStyle/>
        <a:p>
          <a:endParaRPr lang="en-GB"/>
        </a:p>
      </dgm:t>
    </dgm:pt>
  </dgm:ptLst>
  <dgm:cxnLst>
    <dgm:cxn modelId="{8F4EACA9-9CF8-4C89-B32D-A41DD75C1281}" type="presOf" srcId="{D9280F25-2B69-4BE6-B890-8B31D3FD5929}" destId="{CB21A21F-51C4-43A5-9A37-256E37B39206}" srcOrd="0" destOrd="0" presId="urn:microsoft.com/office/officeart/2005/8/layout/arrow2"/>
    <dgm:cxn modelId="{AE13F9FE-1C2E-4718-8891-312DC5E5CC8F}" type="presOf" srcId="{7EFFCCA3-41DD-44A5-85B4-555C26E8ECA0}" destId="{067CD856-5C60-462B-AE9C-0752591B7163}" srcOrd="0" destOrd="0" presId="urn:microsoft.com/office/officeart/2005/8/layout/arrow2"/>
    <dgm:cxn modelId="{AC2A5316-312F-4215-8535-3FDEA06D4742}" srcId="{20D5737C-DBE7-4E18-8607-3F1B1B49EAED}" destId="{D9280F25-2B69-4BE6-B890-8B31D3FD5929}" srcOrd="1" destOrd="0" parTransId="{D50BA2D2-C63E-4D93-8679-FA3E5E04B367}" sibTransId="{AABE958A-DB1C-4A34-83BB-1B7EC74D62C8}"/>
    <dgm:cxn modelId="{77B31821-B629-4938-9711-DF2F79B4DC4C}" type="presOf" srcId="{20D5737C-DBE7-4E18-8607-3F1B1B49EAED}" destId="{CBDD19DB-D603-4D65-855A-AC41DA938757}" srcOrd="0" destOrd="0" presId="urn:microsoft.com/office/officeart/2005/8/layout/arrow2"/>
    <dgm:cxn modelId="{278F5489-A1C5-458E-8C7C-37773D217064}" srcId="{20D5737C-DBE7-4E18-8607-3F1B1B49EAED}" destId="{7EFFCCA3-41DD-44A5-85B4-555C26E8ECA0}" srcOrd="2" destOrd="0" parTransId="{1D7D110F-360F-4777-8F1F-7000E6C48B3B}" sibTransId="{0E7FE2FF-0996-4C04-B528-2DE874FDDB6F}"/>
    <dgm:cxn modelId="{C74DD9D4-5E01-45E1-B771-A69B3C4BB590}" type="presOf" srcId="{CC079FB7-76B3-4091-8779-447BD69A1AEF}" destId="{B21B53D5-6DD4-424F-91C3-C3EF46DB8109}" srcOrd="0" destOrd="0" presId="urn:microsoft.com/office/officeart/2005/8/layout/arrow2"/>
    <dgm:cxn modelId="{7444D057-3C0A-4FCB-A8AF-D206AE1E94F4}" srcId="{20D5737C-DBE7-4E18-8607-3F1B1B49EAED}" destId="{CC079FB7-76B3-4091-8779-447BD69A1AEF}" srcOrd="0" destOrd="0" parTransId="{F7CEC9B2-E937-4B3E-8C4B-26DE25DCCA76}" sibTransId="{212E2FEE-9AD9-45C9-9D99-6E3A6944D850}"/>
    <dgm:cxn modelId="{933E2B7E-C079-4D9D-AB42-14583E63E531}" type="presParOf" srcId="{CBDD19DB-D603-4D65-855A-AC41DA938757}" destId="{3A536B4F-AB1C-472A-9A80-C53F7035DA59}" srcOrd="0" destOrd="0" presId="urn:microsoft.com/office/officeart/2005/8/layout/arrow2"/>
    <dgm:cxn modelId="{F7859FE1-EC66-4673-ABDB-FB346DACF4D1}" type="presParOf" srcId="{CBDD19DB-D603-4D65-855A-AC41DA938757}" destId="{CD2B216F-7D03-432D-9D7C-A3CEECEA363D}" srcOrd="1" destOrd="0" presId="urn:microsoft.com/office/officeart/2005/8/layout/arrow2"/>
    <dgm:cxn modelId="{667F12BA-6826-4EC6-A3EB-AB8EAEB4ED15}" type="presParOf" srcId="{CD2B216F-7D03-432D-9D7C-A3CEECEA363D}" destId="{E23BEDB9-A4F3-4286-8816-1BDDA94D2CCC}" srcOrd="0" destOrd="0" presId="urn:microsoft.com/office/officeart/2005/8/layout/arrow2"/>
    <dgm:cxn modelId="{9841A9B3-5370-4C20-9700-1B83A8055159}" type="presParOf" srcId="{CD2B216F-7D03-432D-9D7C-A3CEECEA363D}" destId="{B21B53D5-6DD4-424F-91C3-C3EF46DB8109}" srcOrd="1" destOrd="0" presId="urn:microsoft.com/office/officeart/2005/8/layout/arrow2"/>
    <dgm:cxn modelId="{CB70D243-91FA-4A7E-8EC5-6F082E46B01A}" type="presParOf" srcId="{CD2B216F-7D03-432D-9D7C-A3CEECEA363D}" destId="{ABECA029-6F5A-4FA6-BD12-489FBEE2AC3E}" srcOrd="2" destOrd="0" presId="urn:microsoft.com/office/officeart/2005/8/layout/arrow2"/>
    <dgm:cxn modelId="{4DD76469-2101-4842-B49C-E425079571B5}" type="presParOf" srcId="{CD2B216F-7D03-432D-9D7C-A3CEECEA363D}" destId="{CB21A21F-51C4-43A5-9A37-256E37B39206}" srcOrd="3" destOrd="0" presId="urn:microsoft.com/office/officeart/2005/8/layout/arrow2"/>
    <dgm:cxn modelId="{820DA4D5-D34F-42D9-A1E3-CB0A6B215852}" type="presParOf" srcId="{CD2B216F-7D03-432D-9D7C-A3CEECEA363D}" destId="{2437483F-B725-4D1E-A16D-757B190F57A7}" srcOrd="4" destOrd="0" presId="urn:microsoft.com/office/officeart/2005/8/layout/arrow2"/>
    <dgm:cxn modelId="{4289D5B8-B1F3-4D45-A10F-059BED3EC841}" type="presParOf" srcId="{CD2B216F-7D03-432D-9D7C-A3CEECEA363D}" destId="{067CD856-5C60-462B-AE9C-0752591B7163}"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FBE3F-0A96-4DEF-97EB-008F2A0731BE}">
      <dsp:nvSpPr>
        <dsp:cNvPr id="0" name=""/>
        <dsp:cNvSpPr/>
      </dsp:nvSpPr>
      <dsp:spPr>
        <a:xfrm>
          <a:off x="3663500" y="2438400"/>
          <a:ext cx="489395" cy="1053034"/>
        </a:xfrm>
        <a:custGeom>
          <a:avLst/>
          <a:gdLst/>
          <a:ahLst/>
          <a:cxnLst/>
          <a:rect l="0" t="0" r="0" b="0"/>
          <a:pathLst>
            <a:path>
              <a:moveTo>
                <a:pt x="0" y="0"/>
              </a:moveTo>
              <a:lnTo>
                <a:pt x="248586" y="0"/>
              </a:lnTo>
              <a:lnTo>
                <a:pt x="248586" y="1053034"/>
              </a:lnTo>
              <a:lnTo>
                <a:pt x="489395" y="1053034"/>
              </a:lnTo>
            </a:path>
          </a:pathLst>
        </a:custGeom>
        <a:noFill/>
        <a:ln w="2825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13AA148-2B0C-4555-B2EB-2628AB7DDC30}">
      <dsp:nvSpPr>
        <dsp:cNvPr id="0" name=""/>
        <dsp:cNvSpPr/>
      </dsp:nvSpPr>
      <dsp:spPr>
        <a:xfrm>
          <a:off x="3663500" y="2438400"/>
          <a:ext cx="489395" cy="1967433"/>
        </a:xfrm>
        <a:custGeom>
          <a:avLst/>
          <a:gdLst/>
          <a:ahLst/>
          <a:cxnLst/>
          <a:rect l="0" t="0" r="0" b="0"/>
          <a:pathLst>
            <a:path>
              <a:moveTo>
                <a:pt x="0" y="0"/>
              </a:moveTo>
              <a:lnTo>
                <a:pt x="248586" y="0"/>
              </a:lnTo>
              <a:lnTo>
                <a:pt x="248586" y="1967433"/>
              </a:lnTo>
              <a:lnTo>
                <a:pt x="489395" y="1967433"/>
              </a:lnTo>
            </a:path>
          </a:pathLst>
        </a:custGeom>
        <a:noFill/>
        <a:ln w="2825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AB48702-9617-403A-AEDA-50984D8C0620}">
      <dsp:nvSpPr>
        <dsp:cNvPr id="0" name=""/>
        <dsp:cNvSpPr/>
      </dsp:nvSpPr>
      <dsp:spPr>
        <a:xfrm>
          <a:off x="3663500" y="2392680"/>
          <a:ext cx="481617" cy="91440"/>
        </a:xfrm>
        <a:custGeom>
          <a:avLst/>
          <a:gdLst/>
          <a:ahLst/>
          <a:cxnLst/>
          <a:rect l="0" t="0" r="0" b="0"/>
          <a:pathLst>
            <a:path>
              <a:moveTo>
                <a:pt x="0" y="45720"/>
              </a:moveTo>
              <a:lnTo>
                <a:pt x="481617" y="45720"/>
              </a:lnTo>
            </a:path>
          </a:pathLst>
        </a:custGeom>
        <a:noFill/>
        <a:ln w="2825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4AC408-51E5-4F50-AC05-2EB297F02112}">
      <dsp:nvSpPr>
        <dsp:cNvPr id="0" name=""/>
        <dsp:cNvSpPr/>
      </dsp:nvSpPr>
      <dsp:spPr>
        <a:xfrm>
          <a:off x="3663500" y="1402923"/>
          <a:ext cx="481617" cy="1035476"/>
        </a:xfrm>
        <a:custGeom>
          <a:avLst/>
          <a:gdLst/>
          <a:ahLst/>
          <a:cxnLst/>
          <a:rect l="0" t="0" r="0" b="0"/>
          <a:pathLst>
            <a:path>
              <a:moveTo>
                <a:pt x="0" y="1035476"/>
              </a:moveTo>
              <a:lnTo>
                <a:pt x="240808" y="1035476"/>
              </a:lnTo>
              <a:lnTo>
                <a:pt x="240808" y="0"/>
              </a:lnTo>
              <a:lnTo>
                <a:pt x="481617" y="0"/>
              </a:lnTo>
            </a:path>
          </a:pathLst>
        </a:custGeom>
        <a:noFill/>
        <a:ln w="2825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9F8C501-8125-4B81-AA45-CE32A7B87DD7}">
      <dsp:nvSpPr>
        <dsp:cNvPr id="0" name=""/>
        <dsp:cNvSpPr/>
      </dsp:nvSpPr>
      <dsp:spPr>
        <a:xfrm>
          <a:off x="3663500" y="367446"/>
          <a:ext cx="481617" cy="2070953"/>
        </a:xfrm>
        <a:custGeom>
          <a:avLst/>
          <a:gdLst/>
          <a:ahLst/>
          <a:cxnLst/>
          <a:rect l="0" t="0" r="0" b="0"/>
          <a:pathLst>
            <a:path>
              <a:moveTo>
                <a:pt x="0" y="2070953"/>
              </a:moveTo>
              <a:lnTo>
                <a:pt x="240808" y="2070953"/>
              </a:lnTo>
              <a:lnTo>
                <a:pt x="240808" y="0"/>
              </a:lnTo>
              <a:lnTo>
                <a:pt x="481617" y="0"/>
              </a:lnTo>
            </a:path>
          </a:pathLst>
        </a:custGeom>
        <a:noFill/>
        <a:ln w="28250"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5F33F95-0342-4A54-B754-AE87E9555982}">
      <dsp:nvSpPr>
        <dsp:cNvPr id="0" name=""/>
        <dsp:cNvSpPr/>
      </dsp:nvSpPr>
      <dsp:spPr>
        <a:xfrm>
          <a:off x="533398" y="1981198"/>
          <a:ext cx="3130101" cy="914402"/>
        </a:xfrm>
        <a:prstGeom prst="rect">
          <a:avLst/>
        </a:prstGeom>
        <a:solidFill>
          <a:srgbClr val="0070C0"/>
        </a:soli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  </a:t>
          </a:r>
        </a:p>
        <a:p>
          <a:pPr lvl="0" algn="ctr" defTabSz="1600200">
            <a:lnSpc>
              <a:spcPct val="90000"/>
            </a:lnSpc>
            <a:spcBef>
              <a:spcPct val="0"/>
            </a:spcBef>
            <a:spcAft>
              <a:spcPct val="35000"/>
            </a:spcAft>
          </a:pPr>
          <a:r>
            <a:rPr lang="en-US" sz="3600" kern="1200" dirty="0" smtClean="0"/>
            <a:t>Principles</a:t>
          </a:r>
          <a:r>
            <a:rPr lang="en-US" sz="4400" kern="1200" dirty="0" smtClean="0"/>
            <a:t>	</a:t>
          </a:r>
          <a:endParaRPr lang="en-US" sz="4400" kern="1200" dirty="0"/>
        </a:p>
      </dsp:txBody>
      <dsp:txXfrm>
        <a:off x="533398" y="1981198"/>
        <a:ext cx="3130101" cy="914402"/>
      </dsp:txXfrm>
    </dsp:sp>
    <dsp:sp modelId="{24DD82A8-EBE3-4043-AC9F-975D175FFD61}">
      <dsp:nvSpPr>
        <dsp:cNvPr id="0" name=""/>
        <dsp:cNvSpPr/>
      </dsp:nvSpPr>
      <dsp:spPr>
        <a:xfrm>
          <a:off x="4145117" y="213"/>
          <a:ext cx="2789092" cy="734466"/>
        </a:xfrm>
        <a:prstGeom prst="rect">
          <a:avLst/>
        </a:prstGeom>
        <a:solidFill>
          <a:srgbClr val="0070C0"/>
        </a:soli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Economy</a:t>
          </a:r>
          <a:endParaRPr lang="en-US" sz="2700" kern="1200" dirty="0"/>
        </a:p>
      </dsp:txBody>
      <dsp:txXfrm>
        <a:off x="4145117" y="213"/>
        <a:ext cx="2789092" cy="734466"/>
      </dsp:txXfrm>
    </dsp:sp>
    <dsp:sp modelId="{A08A5A79-48B5-4268-A3D2-47C36AEC2A62}">
      <dsp:nvSpPr>
        <dsp:cNvPr id="0" name=""/>
        <dsp:cNvSpPr/>
      </dsp:nvSpPr>
      <dsp:spPr>
        <a:xfrm>
          <a:off x="4145117" y="1035690"/>
          <a:ext cx="2789092" cy="734466"/>
        </a:xfrm>
        <a:prstGeom prst="rect">
          <a:avLst/>
        </a:prstGeom>
        <a:solidFill>
          <a:srgbClr val="0070C0"/>
        </a:soli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Efficiency</a:t>
          </a:r>
          <a:endParaRPr lang="en-US" sz="2700" kern="1200" dirty="0"/>
        </a:p>
      </dsp:txBody>
      <dsp:txXfrm>
        <a:off x="4145117" y="1035690"/>
        <a:ext cx="2789092" cy="734466"/>
      </dsp:txXfrm>
    </dsp:sp>
    <dsp:sp modelId="{30DD94F1-14B2-4633-9B76-CD60D65F9D98}">
      <dsp:nvSpPr>
        <dsp:cNvPr id="0" name=""/>
        <dsp:cNvSpPr/>
      </dsp:nvSpPr>
      <dsp:spPr>
        <a:xfrm>
          <a:off x="4145117" y="2071166"/>
          <a:ext cx="2789092" cy="734466"/>
        </a:xfrm>
        <a:prstGeom prst="rect">
          <a:avLst/>
        </a:prstGeom>
        <a:solidFill>
          <a:srgbClr val="0070C0"/>
        </a:soli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Equal Opportunity to Compete</a:t>
          </a:r>
          <a:endParaRPr lang="en-US" sz="2700" kern="1200" dirty="0"/>
        </a:p>
      </dsp:txBody>
      <dsp:txXfrm>
        <a:off x="4145117" y="2071166"/>
        <a:ext cx="2789092" cy="734466"/>
      </dsp:txXfrm>
    </dsp:sp>
    <dsp:sp modelId="{46785564-6543-4356-AFE6-EFE146CFCF2C}">
      <dsp:nvSpPr>
        <dsp:cNvPr id="0" name=""/>
        <dsp:cNvSpPr/>
      </dsp:nvSpPr>
      <dsp:spPr>
        <a:xfrm>
          <a:off x="4152895" y="4038600"/>
          <a:ext cx="2789092" cy="734466"/>
        </a:xfrm>
        <a:prstGeom prst="rect">
          <a:avLst/>
        </a:prstGeom>
        <a:solidFill>
          <a:schemeClr val="accent1">
            <a:lumMod val="20000"/>
            <a:lumOff val="80000"/>
          </a:schemeClr>
        </a:solidFill>
        <a:ln w="38100">
          <a:solidFill>
            <a:schemeClr val="tx2">
              <a:lumMod val="75000"/>
            </a:schemeClr>
          </a:solid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accent1">
                  <a:lumMod val="75000"/>
                </a:schemeClr>
              </a:solidFill>
            </a:rPr>
            <a:t>Development of Local Industry</a:t>
          </a:r>
          <a:endParaRPr lang="en-US" sz="2700" kern="1200" dirty="0">
            <a:solidFill>
              <a:schemeClr val="accent1">
                <a:lumMod val="75000"/>
              </a:schemeClr>
            </a:solidFill>
          </a:endParaRPr>
        </a:p>
      </dsp:txBody>
      <dsp:txXfrm>
        <a:off x="4152895" y="4038600"/>
        <a:ext cx="2789092" cy="734466"/>
      </dsp:txXfrm>
    </dsp:sp>
    <dsp:sp modelId="{693EA182-E1C7-418A-988B-0E66990A75D3}">
      <dsp:nvSpPr>
        <dsp:cNvPr id="0" name=""/>
        <dsp:cNvSpPr/>
      </dsp:nvSpPr>
      <dsp:spPr>
        <a:xfrm>
          <a:off x="4152895" y="3124201"/>
          <a:ext cx="2865284" cy="734466"/>
        </a:xfrm>
        <a:prstGeom prst="rect">
          <a:avLst/>
        </a:prstGeom>
        <a:solidFill>
          <a:srgbClr val="0070C0"/>
        </a:soli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Transparency</a:t>
          </a:r>
          <a:endParaRPr lang="en-US" sz="2700" kern="1200" dirty="0"/>
        </a:p>
      </dsp:txBody>
      <dsp:txXfrm>
        <a:off x="4152895" y="3124201"/>
        <a:ext cx="2865284" cy="734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AF319-1DE1-4340-AA1C-34D1D7EBAA45}">
      <dsp:nvSpPr>
        <dsp:cNvPr id="0" name=""/>
        <dsp:cNvSpPr/>
      </dsp:nvSpPr>
      <dsp:spPr>
        <a:xfrm>
          <a:off x="1954530" y="2145029"/>
          <a:ext cx="2388870" cy="2388870"/>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t>Works</a:t>
          </a:r>
          <a:endParaRPr lang="en-GB" sz="700" b="1" kern="1200" dirty="0"/>
        </a:p>
      </dsp:txBody>
      <dsp:txXfrm>
        <a:off x="2434799" y="2704610"/>
        <a:ext cx="1428332" cy="1227929"/>
      </dsp:txXfrm>
    </dsp:sp>
    <dsp:sp modelId="{304797BA-61E6-456B-A662-3028882D4D31}">
      <dsp:nvSpPr>
        <dsp:cNvPr id="0" name=""/>
        <dsp:cNvSpPr/>
      </dsp:nvSpPr>
      <dsp:spPr>
        <a:xfrm>
          <a:off x="564642" y="1580388"/>
          <a:ext cx="1737360" cy="1737360"/>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t>Goods</a:t>
          </a:r>
          <a:endParaRPr lang="en-GB" sz="700" b="1" kern="1200" dirty="0"/>
        </a:p>
      </dsp:txBody>
      <dsp:txXfrm>
        <a:off x="1002028" y="2020417"/>
        <a:ext cx="862588" cy="857302"/>
      </dsp:txXfrm>
    </dsp:sp>
    <dsp:sp modelId="{77A7676A-8D93-4CF8-9230-9DD5D0450851}">
      <dsp:nvSpPr>
        <dsp:cNvPr id="0" name=""/>
        <dsp:cNvSpPr/>
      </dsp:nvSpPr>
      <dsp:spPr>
        <a:xfrm rot="20700000">
          <a:off x="1537740" y="381786"/>
          <a:ext cx="1702258" cy="1702258"/>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t>Service/</a:t>
          </a:r>
          <a:r>
            <a:rPr lang="en-GB" sz="700" b="1" kern="1200" dirty="0" err="1" smtClean="0"/>
            <a:t>NonConsultancy</a:t>
          </a:r>
          <a:r>
            <a:rPr lang="en-GB" sz="700" b="1" kern="1200" dirty="0" smtClean="0"/>
            <a:t> Services</a:t>
          </a:r>
          <a:endParaRPr lang="en-GB" sz="700" b="1" kern="1200" dirty="0"/>
        </a:p>
      </dsp:txBody>
      <dsp:txXfrm rot="-20700000">
        <a:off x="1911096" y="755141"/>
        <a:ext cx="955548" cy="955548"/>
      </dsp:txXfrm>
    </dsp:sp>
    <dsp:sp modelId="{359F6CCB-5CC7-491D-B9A5-F83E9E2DAA25}">
      <dsp:nvSpPr>
        <dsp:cNvPr id="0" name=""/>
        <dsp:cNvSpPr/>
      </dsp:nvSpPr>
      <dsp:spPr>
        <a:xfrm>
          <a:off x="1772479" y="1783622"/>
          <a:ext cx="3057753" cy="3057753"/>
        </a:xfrm>
        <a:prstGeom prst="circularArrow">
          <a:avLst>
            <a:gd name="adj1" fmla="val 4688"/>
            <a:gd name="adj2" fmla="val 299029"/>
            <a:gd name="adj3" fmla="val 2519661"/>
            <a:gd name="adj4" fmla="val 15853768"/>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E2E31AD-EE22-4DE5-B099-D46C48240B99}">
      <dsp:nvSpPr>
        <dsp:cNvPr id="0" name=""/>
        <dsp:cNvSpPr/>
      </dsp:nvSpPr>
      <dsp:spPr>
        <a:xfrm>
          <a:off x="256958" y="1195336"/>
          <a:ext cx="2221649" cy="222164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28552B7-CAE9-4C0E-A04C-B0EEF7D123D9}">
      <dsp:nvSpPr>
        <dsp:cNvPr id="0" name=""/>
        <dsp:cNvSpPr/>
      </dsp:nvSpPr>
      <dsp:spPr>
        <a:xfrm>
          <a:off x="1143991" y="8288"/>
          <a:ext cx="2395385" cy="239538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13D71-316D-4247-BC78-7C330983A3DC}">
      <dsp:nvSpPr>
        <dsp:cNvPr id="0" name=""/>
        <dsp:cNvSpPr/>
      </dsp:nvSpPr>
      <dsp:spPr>
        <a:xfrm>
          <a:off x="3226669" y="0"/>
          <a:ext cx="1776260" cy="1101939"/>
        </a:xfrm>
        <a:prstGeom prst="trapezoid">
          <a:avLst>
            <a:gd name="adj" fmla="val 80597"/>
          </a:avLst>
        </a:prstGeom>
        <a:solidFill>
          <a:schemeClr val="accent6"/>
        </a:solidFill>
        <a:ln w="2825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Shopping</a:t>
          </a:r>
          <a:endParaRPr lang="en-GB" sz="2000" kern="1200" dirty="0"/>
        </a:p>
      </dsp:txBody>
      <dsp:txXfrm>
        <a:off x="3226669" y="0"/>
        <a:ext cx="1776260" cy="1101939"/>
      </dsp:txXfrm>
    </dsp:sp>
    <dsp:sp modelId="{FE3A7ED3-4EA0-4423-A57C-07767765C830}">
      <dsp:nvSpPr>
        <dsp:cNvPr id="0" name=""/>
        <dsp:cNvSpPr/>
      </dsp:nvSpPr>
      <dsp:spPr>
        <a:xfrm>
          <a:off x="1933262" y="1074313"/>
          <a:ext cx="4363074" cy="1604782"/>
        </a:xfrm>
        <a:prstGeom prst="trapezoid">
          <a:avLst>
            <a:gd name="adj" fmla="val 80597"/>
          </a:avLst>
        </a:prstGeom>
        <a:gradFill rotWithShape="1">
          <a:gsLst>
            <a:gs pos="0">
              <a:schemeClr val="accent4">
                <a:shade val="54000"/>
                <a:satMod val="105000"/>
              </a:schemeClr>
            </a:gs>
            <a:gs pos="47500">
              <a:schemeClr val="accent4">
                <a:shade val="88000"/>
                <a:satMod val="105000"/>
              </a:schemeClr>
            </a:gs>
            <a:gs pos="58500">
              <a:schemeClr val="accent4">
                <a:shade val="88000"/>
                <a:satMod val="105000"/>
              </a:schemeClr>
            </a:gs>
            <a:gs pos="100000">
              <a:schemeClr val="accent4">
                <a:shade val="54000"/>
                <a:satMod val="105000"/>
              </a:schemeClr>
            </a:gs>
          </a:gsLst>
          <a:lin ang="3600000" scaled="1"/>
        </a:gradFill>
        <a:ln>
          <a:noFill/>
        </a:ln>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accent4">
              <a:tint val="5"/>
              <a:satMod val="13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solidFill>
                <a:srgbClr val="FFFF00"/>
              </a:solidFill>
            </a:rPr>
            <a:t>NCB</a:t>
          </a:r>
          <a:endParaRPr lang="en-GB" sz="2800" kern="1200" dirty="0">
            <a:solidFill>
              <a:srgbClr val="FFFF00"/>
            </a:solidFill>
          </a:endParaRPr>
        </a:p>
      </dsp:txBody>
      <dsp:txXfrm>
        <a:off x="2696800" y="1074313"/>
        <a:ext cx="2835998" cy="1604782"/>
      </dsp:txXfrm>
    </dsp:sp>
    <dsp:sp modelId="{A257E625-F3DF-4AFA-9FE8-4A9B1F3628AA}">
      <dsp:nvSpPr>
        <dsp:cNvPr id="0" name=""/>
        <dsp:cNvSpPr/>
      </dsp:nvSpPr>
      <dsp:spPr>
        <a:xfrm>
          <a:off x="0" y="2665556"/>
          <a:ext cx="8229600" cy="2398677"/>
        </a:xfrm>
        <a:prstGeom prst="trapezoid">
          <a:avLst>
            <a:gd name="adj" fmla="val 80597"/>
          </a:avLst>
        </a:prstGeom>
        <a:solidFill>
          <a:schemeClr val="accent3"/>
        </a:solidFill>
        <a:ln w="282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dirty="0" smtClean="0"/>
        </a:p>
        <a:p>
          <a:pPr lvl="0" algn="ctr" defTabSz="1600200">
            <a:lnSpc>
              <a:spcPct val="90000"/>
            </a:lnSpc>
            <a:spcBef>
              <a:spcPct val="0"/>
            </a:spcBef>
            <a:spcAft>
              <a:spcPct val="35000"/>
            </a:spcAft>
          </a:pPr>
          <a:r>
            <a:rPr lang="en-GB" sz="3600" kern="1200" dirty="0" smtClean="0"/>
            <a:t>ICB</a:t>
          </a:r>
          <a:endParaRPr lang="en-GB" sz="3600" kern="1200" dirty="0"/>
        </a:p>
      </dsp:txBody>
      <dsp:txXfrm>
        <a:off x="1440179" y="2665556"/>
        <a:ext cx="5349240" cy="23986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36B4F-AB1C-472A-9A80-C53F7035DA59}">
      <dsp:nvSpPr>
        <dsp:cNvPr id="0" name=""/>
        <dsp:cNvSpPr/>
      </dsp:nvSpPr>
      <dsp:spPr>
        <a:xfrm>
          <a:off x="1194966" y="0"/>
          <a:ext cx="3901440" cy="24384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BEDB9-A4F3-4286-8816-1BDDA94D2CCC}">
      <dsp:nvSpPr>
        <dsp:cNvPr id="0" name=""/>
        <dsp:cNvSpPr/>
      </dsp:nvSpPr>
      <dsp:spPr>
        <a:xfrm>
          <a:off x="1937522" y="1540042"/>
          <a:ext cx="101437" cy="101437"/>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1B53D5-6DD4-424F-91C3-C3EF46DB8109}">
      <dsp:nvSpPr>
        <dsp:cNvPr id="0" name=""/>
        <dsp:cNvSpPr/>
      </dsp:nvSpPr>
      <dsp:spPr>
        <a:xfrm>
          <a:off x="925681" y="1679532"/>
          <a:ext cx="3800122" cy="50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50" tIns="0" rIns="0" bIns="0" numCol="1" spcCol="1270" anchor="t" anchorCtr="0">
          <a:noAutofit/>
        </a:bodyPr>
        <a:lstStyle/>
        <a:p>
          <a:pPr lvl="0" algn="l" defTabSz="800100">
            <a:lnSpc>
              <a:spcPct val="90000"/>
            </a:lnSpc>
            <a:spcBef>
              <a:spcPct val="0"/>
            </a:spcBef>
            <a:spcAft>
              <a:spcPct val="35000"/>
            </a:spcAft>
          </a:pPr>
          <a:r>
            <a:rPr lang="en-GB" sz="1800" b="1" kern="1200" dirty="0" smtClean="0">
              <a:solidFill>
                <a:srgbClr val="FFFF00"/>
              </a:solidFill>
            </a:rPr>
            <a:t>Less Risk and Less Number of Procurement Opportunities  per project/component</a:t>
          </a:r>
          <a:endParaRPr lang="en-GB" sz="1800" b="1" kern="1200" dirty="0">
            <a:solidFill>
              <a:srgbClr val="FFFF00"/>
            </a:solidFill>
          </a:endParaRPr>
        </a:p>
      </dsp:txBody>
      <dsp:txXfrm>
        <a:off x="925681" y="1679532"/>
        <a:ext cx="3800122" cy="502195"/>
      </dsp:txXfrm>
    </dsp:sp>
    <dsp:sp modelId="{ABECA029-6F5A-4FA6-BD12-489FBEE2AC3E}">
      <dsp:nvSpPr>
        <dsp:cNvPr id="0" name=""/>
        <dsp:cNvSpPr/>
      </dsp:nvSpPr>
      <dsp:spPr>
        <a:xfrm>
          <a:off x="2771712" y="1026693"/>
          <a:ext cx="183367" cy="183367"/>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1A21F-51C4-43A5-9A37-256E37B39206}">
      <dsp:nvSpPr>
        <dsp:cNvPr id="0" name=""/>
        <dsp:cNvSpPr/>
      </dsp:nvSpPr>
      <dsp:spPr>
        <a:xfrm>
          <a:off x="2992362" y="834189"/>
          <a:ext cx="1334741" cy="42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63" tIns="0" rIns="0" bIns="0" numCol="1" spcCol="1270" anchor="t" anchorCtr="0">
          <a:noAutofit/>
        </a:bodyPr>
        <a:lstStyle/>
        <a:p>
          <a:pPr lvl="0" algn="l" defTabSz="800100">
            <a:lnSpc>
              <a:spcPct val="90000"/>
            </a:lnSpc>
            <a:spcBef>
              <a:spcPct val="0"/>
            </a:spcBef>
            <a:spcAft>
              <a:spcPct val="35000"/>
            </a:spcAft>
          </a:pPr>
          <a:r>
            <a:rPr lang="en-GB" sz="1800" b="1" kern="1200" dirty="0" smtClean="0">
              <a:solidFill>
                <a:srgbClr val="0070C0"/>
              </a:solidFill>
            </a:rPr>
            <a:t>Fair/Open competition</a:t>
          </a:r>
          <a:endParaRPr lang="en-GB" sz="1800" b="1" kern="1200" dirty="0">
            <a:solidFill>
              <a:srgbClr val="0070C0"/>
            </a:solidFill>
          </a:endParaRPr>
        </a:p>
      </dsp:txBody>
      <dsp:txXfrm>
        <a:off x="2992362" y="834189"/>
        <a:ext cx="1334741" cy="429212"/>
      </dsp:txXfrm>
    </dsp:sp>
    <dsp:sp modelId="{2437483F-B725-4D1E-A16D-757B190F57A7}">
      <dsp:nvSpPr>
        <dsp:cNvPr id="0" name=""/>
        <dsp:cNvSpPr/>
      </dsp:nvSpPr>
      <dsp:spPr>
        <a:xfrm>
          <a:off x="4375922" y="513347"/>
          <a:ext cx="253593" cy="253593"/>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7CD856-5C60-462B-AE9C-0752591B7163}">
      <dsp:nvSpPr>
        <dsp:cNvPr id="0" name=""/>
        <dsp:cNvSpPr/>
      </dsp:nvSpPr>
      <dsp:spPr>
        <a:xfrm>
          <a:off x="4239458" y="838199"/>
          <a:ext cx="1768822" cy="877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74" tIns="0" rIns="0" bIns="0" numCol="1" spcCol="1270" anchor="t" anchorCtr="0">
          <a:noAutofit/>
        </a:bodyPr>
        <a:lstStyle/>
        <a:p>
          <a:pPr lvl="0" algn="l" defTabSz="800100">
            <a:lnSpc>
              <a:spcPct val="90000"/>
            </a:lnSpc>
            <a:spcBef>
              <a:spcPct val="0"/>
            </a:spcBef>
            <a:spcAft>
              <a:spcPct val="35000"/>
            </a:spcAft>
          </a:pPr>
          <a:r>
            <a:rPr lang="en-GB" sz="1800" b="1" kern="1200" dirty="0" smtClean="0">
              <a:solidFill>
                <a:srgbClr val="FF0000"/>
              </a:solidFill>
            </a:rPr>
            <a:t>High Lead time and Procurement cost</a:t>
          </a:r>
          <a:endParaRPr lang="en-GB" sz="1800" b="1" kern="1200" dirty="0">
            <a:solidFill>
              <a:srgbClr val="FF0000"/>
            </a:solidFill>
          </a:endParaRPr>
        </a:p>
      </dsp:txBody>
      <dsp:txXfrm>
        <a:off x="4239458" y="838199"/>
        <a:ext cx="1768822" cy="877628"/>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E0E2E06-F366-487E-BCD7-FB2839075530}" type="datetimeFigureOut">
              <a:rPr lang="en-US" smtClean="0"/>
              <a:t>11/16/2015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C12DD8E-05F4-486C-956F-6552415190CF}" type="slidenum">
              <a:rPr lang="en-US" smtClean="0"/>
              <a:t>‹#›</a:t>
            </a:fld>
            <a:endParaRPr lang="en-US"/>
          </a:p>
        </p:txBody>
      </p:sp>
    </p:spTree>
    <p:extLst>
      <p:ext uri="{BB962C8B-B14F-4D97-AF65-F5344CB8AC3E}">
        <p14:creationId xmlns:p14="http://schemas.microsoft.com/office/powerpoint/2010/main" val="15454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53436-5B4D-4B5C-A54E-21BCFC715D0F}" type="slidenum">
              <a:rPr lang="en-US" smtClean="0"/>
              <a:t>4</a:t>
            </a:fld>
            <a:endParaRPr lang="en-US"/>
          </a:p>
        </p:txBody>
      </p:sp>
    </p:spTree>
    <p:extLst>
      <p:ext uri="{BB962C8B-B14F-4D97-AF65-F5344CB8AC3E}">
        <p14:creationId xmlns:p14="http://schemas.microsoft.com/office/powerpoint/2010/main" val="300111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sz="1300" i="1" dirty="0" smtClean="0"/>
              <a:t>Procurement does not merely refer to the simple purchase of goods, services or works, but the whole process, from “cradle to grave”, of acquiring goods, services or works. This process is referred to as the Procurement process.</a:t>
            </a:r>
            <a:endParaRPr lang="en-US" dirty="0"/>
          </a:p>
        </p:txBody>
      </p:sp>
      <p:sp>
        <p:nvSpPr>
          <p:cNvPr id="4" name="Slide Number Placeholder 3"/>
          <p:cNvSpPr>
            <a:spLocks noGrp="1"/>
          </p:cNvSpPr>
          <p:nvPr>
            <p:ph type="sldNum" sz="quarter" idx="10"/>
          </p:nvPr>
        </p:nvSpPr>
        <p:spPr/>
        <p:txBody>
          <a:bodyPr/>
          <a:lstStyle/>
          <a:p>
            <a:fld id="{0874E68C-695A-466D-B47A-E783189F1238}" type="slidenum">
              <a:rPr lang="en-US" smtClean="0"/>
              <a:pPr/>
              <a:t>24</a:t>
            </a:fld>
            <a:endParaRPr lang="en-US"/>
          </a:p>
        </p:txBody>
      </p:sp>
      <p:sp>
        <p:nvSpPr>
          <p:cNvPr id="5" name="Header Placeholder 4"/>
          <p:cNvSpPr>
            <a:spLocks noGrp="1"/>
          </p:cNvSpPr>
          <p:nvPr>
            <p:ph type="hdr" sz="quarter" idx="11"/>
          </p:nvPr>
        </p:nvSpPr>
        <p:spPr/>
        <p:txBody>
          <a:bodyPr/>
          <a:lstStyle/>
          <a:p>
            <a:r>
              <a:rPr lang="en-GB" smtClean="0"/>
              <a:t>Executive Devlopment Program, PESIT, Bangalore Jun 2012</a:t>
            </a:r>
            <a:endParaRPr lang="en-GB"/>
          </a:p>
        </p:txBody>
      </p:sp>
    </p:spTree>
    <p:extLst>
      <p:ext uri="{BB962C8B-B14F-4D97-AF65-F5344CB8AC3E}">
        <p14:creationId xmlns:p14="http://schemas.microsoft.com/office/powerpoint/2010/main" val="204840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 of </a:t>
            </a:r>
            <a:r>
              <a:rPr lang="en-US" baseline="0" dirty="0" smtClean="0"/>
              <a:t> Categories, Goods, Works and Services/Non Consultancy Services. </a:t>
            </a:r>
            <a:endParaRPr lang="en-US" dirty="0"/>
          </a:p>
        </p:txBody>
      </p:sp>
      <p:sp>
        <p:nvSpPr>
          <p:cNvPr id="4" name="Slide Number Placeholder 3"/>
          <p:cNvSpPr>
            <a:spLocks noGrp="1"/>
          </p:cNvSpPr>
          <p:nvPr>
            <p:ph type="sldNum" sz="quarter" idx="10"/>
          </p:nvPr>
        </p:nvSpPr>
        <p:spPr/>
        <p:txBody>
          <a:bodyPr/>
          <a:lstStyle/>
          <a:p>
            <a:fld id="{0874E68C-695A-466D-B47A-E783189F1238}" type="slidenum">
              <a:rPr lang="en-US" smtClean="0"/>
              <a:pPr/>
              <a:t>25</a:t>
            </a:fld>
            <a:endParaRPr lang="en-US"/>
          </a:p>
        </p:txBody>
      </p:sp>
      <p:sp>
        <p:nvSpPr>
          <p:cNvPr id="5" name="Header Placeholder 4"/>
          <p:cNvSpPr>
            <a:spLocks noGrp="1"/>
          </p:cNvSpPr>
          <p:nvPr>
            <p:ph type="hdr" sz="quarter" idx="11"/>
          </p:nvPr>
        </p:nvSpPr>
        <p:spPr/>
        <p:txBody>
          <a:bodyPr/>
          <a:lstStyle/>
          <a:p>
            <a:r>
              <a:rPr lang="en-GB" smtClean="0"/>
              <a:t>Executive Devlopment Program, PESIT, Bangalore Jun 2012</a:t>
            </a:r>
            <a:endParaRPr lang="en-GB"/>
          </a:p>
        </p:txBody>
      </p:sp>
    </p:spTree>
    <p:extLst>
      <p:ext uri="{BB962C8B-B14F-4D97-AF65-F5344CB8AC3E}">
        <p14:creationId xmlns:p14="http://schemas.microsoft.com/office/powerpoint/2010/main" val="52484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874E68C-695A-466D-B47A-E783189F1238}" type="slidenum">
              <a:rPr lang="en-US" smtClean="0"/>
              <a:pPr/>
              <a:t>26</a:t>
            </a:fld>
            <a:endParaRPr lang="en-US"/>
          </a:p>
        </p:txBody>
      </p:sp>
      <p:sp>
        <p:nvSpPr>
          <p:cNvPr id="5" name="Header Placeholder 4"/>
          <p:cNvSpPr>
            <a:spLocks noGrp="1"/>
          </p:cNvSpPr>
          <p:nvPr>
            <p:ph type="hdr" sz="quarter" idx="11"/>
          </p:nvPr>
        </p:nvSpPr>
        <p:spPr/>
        <p:txBody>
          <a:bodyPr/>
          <a:lstStyle/>
          <a:p>
            <a:r>
              <a:rPr lang="en-GB" smtClean="0"/>
              <a:t>Executive Devlopment Program, PESIT, Bangalore Jun 2012</a:t>
            </a:r>
            <a:endParaRPr lang="en-GB"/>
          </a:p>
        </p:txBody>
      </p:sp>
    </p:spTree>
    <p:extLst>
      <p:ext uri="{BB962C8B-B14F-4D97-AF65-F5344CB8AC3E}">
        <p14:creationId xmlns:p14="http://schemas.microsoft.com/office/powerpoint/2010/main" val="357835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B01E8E0-7E47-4BF0-B0AE-93DD3A766378}" type="slidenum">
              <a:rPr lang="zh-CN" altLang="en-US"/>
              <a:pPr/>
              <a:t>35</a:t>
            </a:fld>
            <a:endParaRPr lang="zh-CN" altLang="en-US"/>
          </a:p>
        </p:txBody>
      </p:sp>
      <p:sp>
        <p:nvSpPr>
          <p:cNvPr id="455686" name="Rectangle 6"/>
          <p:cNvSpPr>
            <a:spLocks noGrp="1" noRot="1" noChangeAspect="1" noChangeArrowheads="1" noTextEdit="1"/>
          </p:cNvSpPr>
          <p:nvPr>
            <p:ph type="sldImg"/>
          </p:nvPr>
        </p:nvSpPr>
        <p:spPr>
          <a:xfrm>
            <a:off x="-1800225" y="1177925"/>
            <a:ext cx="10414000" cy="7810500"/>
          </a:xfrm>
          <a:ln/>
        </p:spPr>
      </p:sp>
      <p:sp>
        <p:nvSpPr>
          <p:cNvPr id="455687" name="Rectangle 7"/>
          <p:cNvSpPr>
            <a:spLocks noGrp="1" noChangeArrowheads="1"/>
          </p:cNvSpPr>
          <p:nvPr>
            <p:ph type="body" idx="1"/>
          </p:nvPr>
        </p:nvSpPr>
        <p:spPr/>
        <p:txBody>
          <a:bodyPr/>
          <a:lstStyle/>
          <a:p>
            <a:endParaRPr lang="zh-CN" altLang="en-US"/>
          </a:p>
        </p:txBody>
      </p:sp>
      <p:sp>
        <p:nvSpPr>
          <p:cNvPr id="6" name="Header Placeholder 5"/>
          <p:cNvSpPr>
            <a:spLocks noGrp="1"/>
          </p:cNvSpPr>
          <p:nvPr>
            <p:ph type="hdr" sz="quarter" idx="10"/>
          </p:nvPr>
        </p:nvSpPr>
        <p:spPr/>
        <p:txBody>
          <a:bodyPr/>
          <a:lstStyle/>
          <a:p>
            <a:r>
              <a:rPr lang="en-GB" smtClean="0"/>
              <a:t>Executive Devlopment Program Bangalore Jun 2012</a:t>
            </a:r>
            <a:endParaRPr lang="en-GB"/>
          </a:p>
        </p:txBody>
      </p:sp>
    </p:spTree>
    <p:extLst>
      <p:ext uri="{BB962C8B-B14F-4D97-AF65-F5344CB8AC3E}">
        <p14:creationId xmlns:p14="http://schemas.microsoft.com/office/powerpoint/2010/main" val="380414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C12DD8E-05F4-486C-956F-6552415190CF}" type="slidenum">
              <a:rPr lang="en-US" smtClean="0"/>
              <a:t>36</a:t>
            </a:fld>
            <a:endParaRPr lang="en-US"/>
          </a:p>
        </p:txBody>
      </p:sp>
    </p:spTree>
    <p:extLst>
      <p:ext uri="{BB962C8B-B14F-4D97-AF65-F5344CB8AC3E}">
        <p14:creationId xmlns:p14="http://schemas.microsoft.com/office/powerpoint/2010/main" val="2414488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55092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96308"/>
            <a:ext cx="9144000" cy="2971800"/>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5773615"/>
            <a:ext cx="9144000" cy="235857"/>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04A820-38DA-4A86-A5BA-B6A117A89585}" type="datetime1">
              <a:rPr lang="en-US" smtClean="0"/>
              <a:t>11/16/2015</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25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EAE1B-A6CD-447D-A293-9E3CE648DB50}" type="datetime1">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707F3-8131-46FA-830A-F3DEA7AA1D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3242B-264C-48B2-B73A-1CDC2D76F6AF}" type="datetime1">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810707F3-8131-46FA-830A-F3DEA7AA1DF6}"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B2E061-7E8C-4169-923F-19CE04F98DC2}" type="datetime1">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707F3-8131-46FA-830A-F3DEA7AA1D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29D03-F55C-403C-A40A-DD53E4484004}" type="datetime1">
              <a:rPr lang="en-US" smtClean="0"/>
              <a:t>11/16/2015</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810707F3-8131-46FA-830A-F3DEA7AA1DF6}"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BD1B7F-910A-404F-B0EE-098CDC6D67D1}" type="datetime1">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707F3-8131-46FA-830A-F3DEA7AA1D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CBC79E-19E6-409D-B4CC-6864461D66B4}" type="datetime1">
              <a:rPr lang="en-US" smtClean="0"/>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0707F3-8131-46FA-830A-F3DEA7AA1D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0D56BC-7685-418F-9C99-844F9EEC69B4}" type="datetime1">
              <a:rPr lang="en-US" smtClean="0"/>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0707F3-8131-46FA-830A-F3DEA7AA1D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41717-9BA7-4566-9C81-16A5481A4BFC}" type="datetime1">
              <a:rPr lang="en-US" smtClean="0"/>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707F3-8131-46FA-830A-F3DEA7AA1D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782A06-E95B-43E0-95C8-5BA9EF44D835}" type="datetime1">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707F3-8131-46FA-830A-F3DEA7AA1DF6}"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8338CE3-77DE-49B9-83C2-61449A000FD3}" type="datetime1">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707F3-8131-46FA-830A-F3DEA7AA1DF6}"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3ADF428-D7CB-4724-B035-026580267DC5}" type="datetime1">
              <a:rPr lang="en-US" smtClean="0"/>
              <a:t>11/16/2015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10707F3-8131-46FA-830A-F3DEA7AA1DF6}" type="slidenum">
              <a:rPr lang="en-US" smtClean="0"/>
              <a:t>‹#›</a:t>
            </a:fld>
            <a:endParaRPr lang="en-US"/>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276600"/>
            <a:ext cx="8686800" cy="1470025"/>
          </a:xfrm>
        </p:spPr>
        <p:txBody>
          <a:bodyPr/>
          <a:lstStyle/>
          <a:p>
            <a:r>
              <a:rPr lang="en-US" dirty="0"/>
              <a:t/>
            </a:r>
            <a:br>
              <a:rPr lang="en-US" dirty="0"/>
            </a:br>
            <a:r>
              <a:rPr lang="en-US" dirty="0"/>
              <a:t>Procurement under World Bank funded Projects</a:t>
            </a:r>
          </a:p>
        </p:txBody>
      </p:sp>
      <p:pic>
        <p:nvPicPr>
          <p:cNvPr id="4" name="Picture 11" descr="http://t3.gstatic.com/images?q=tbn:ANd9GcSDGq6e9YCjYY490iP4Ew_OT6pvUDahtn0iLKjrTLjysC28i1dA"/>
          <p:cNvPicPr>
            <a:picLocks noChangeAspect="1" noChangeArrowheads="1"/>
          </p:cNvPicPr>
          <p:nvPr/>
        </p:nvPicPr>
        <p:blipFill>
          <a:blip r:embed="rId2">
            <a:extLst>
              <a:ext uri="{28A0092B-C50C-407E-A947-70E740481C1C}">
                <a14:useLocalDpi xmlns:a14="http://schemas.microsoft.com/office/drawing/2010/main" val="0"/>
              </a:ext>
            </a:extLst>
          </a:blip>
          <a:srcRect l="23338" t="5040" r="23123" b="20274"/>
          <a:stretch>
            <a:fillRect/>
          </a:stretch>
        </p:blipFill>
        <p:spPr bwMode="auto">
          <a:xfrm>
            <a:off x="4389582" y="4724400"/>
            <a:ext cx="660400" cy="68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31"/>
          <p:cNvSpPr txBox="1">
            <a:spLocks noChangeArrowheads="1"/>
          </p:cNvSpPr>
          <p:nvPr/>
        </p:nvSpPr>
        <p:spPr bwMode="auto">
          <a:xfrm>
            <a:off x="3429000" y="6172200"/>
            <a:ext cx="2819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a:defRPr/>
            </a:pPr>
            <a:r>
              <a:rPr lang="en-US" sz="2800" b="1" dirty="0" smtClean="0">
                <a:effectLst>
                  <a:outerShdw blurRad="38100" dist="38100" dir="2700000" algn="tl">
                    <a:srgbClr val="000000"/>
                  </a:outerShdw>
                </a:effectLst>
                <a:latin typeface="+mj-lt"/>
                <a:ea typeface="+mj-ea"/>
                <a:cs typeface="+mj-cs"/>
              </a:rPr>
              <a:t>May 2015 </a:t>
            </a:r>
          </a:p>
        </p:txBody>
      </p:sp>
    </p:spTree>
    <p:extLst>
      <p:ext uri="{BB962C8B-B14F-4D97-AF65-F5344CB8AC3E}">
        <p14:creationId xmlns:p14="http://schemas.microsoft.com/office/powerpoint/2010/main" val="169150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Bank Procurement ?</a:t>
            </a:r>
          </a:p>
        </p:txBody>
      </p:sp>
      <p:pic>
        <p:nvPicPr>
          <p:cNvPr id="4" name="Picture 5" descr="j009007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4802" y="2613049"/>
            <a:ext cx="2014396" cy="250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10707F3-8131-46FA-830A-F3DEA7AA1DF6}" type="slidenum">
              <a:rPr lang="en-US" smtClean="0"/>
              <a:t>10</a:t>
            </a:fld>
            <a:endParaRPr lang="en-US"/>
          </a:p>
        </p:txBody>
      </p:sp>
    </p:spTree>
    <p:extLst>
      <p:ext uri="{BB962C8B-B14F-4D97-AF65-F5344CB8AC3E}">
        <p14:creationId xmlns:p14="http://schemas.microsoft.com/office/powerpoint/2010/main" val="408209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The Bank’s Role in Procurement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43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10707F3-8131-46FA-830A-F3DEA7AA1DF6}" type="slidenum">
              <a:rPr lang="en-US" smtClean="0"/>
              <a:t>11</a:t>
            </a:fld>
            <a:endParaRPr lang="en-US"/>
          </a:p>
        </p:txBody>
      </p:sp>
    </p:spTree>
    <p:extLst>
      <p:ext uri="{BB962C8B-B14F-4D97-AF65-F5344CB8AC3E}">
        <p14:creationId xmlns:p14="http://schemas.microsoft.com/office/powerpoint/2010/main" val="198975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dirty="0" smtClean="0">
                <a:solidFill>
                  <a:schemeClr val="bg1"/>
                </a:solidFill>
                <a:effectLst>
                  <a:outerShdw blurRad="38100" dist="38100" dir="2700000" algn="tl">
                    <a:srgbClr val="000000"/>
                  </a:outerShdw>
                </a:effectLst>
              </a:rPr>
              <a:t/>
            </a:r>
            <a:br>
              <a:rPr lang="en-US" sz="3600" dirty="0" smtClean="0">
                <a:solidFill>
                  <a:schemeClr val="bg1"/>
                </a:solidFill>
                <a:effectLst>
                  <a:outerShdw blurRad="38100" dist="38100" dir="2700000" algn="tl">
                    <a:srgbClr val="000000"/>
                  </a:outerShdw>
                </a:effectLst>
              </a:rPr>
            </a:br>
            <a:r>
              <a:rPr lang="en-US" dirty="0"/>
              <a:t>Borrower’s Role in Procurement</a:t>
            </a:r>
            <a:br>
              <a:rPr lang="en-US" dirty="0"/>
            </a:b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10707F3-8131-46FA-830A-F3DEA7AA1DF6}" type="slidenum">
              <a:rPr lang="en-US" smtClean="0"/>
              <a:t>12</a:t>
            </a:fld>
            <a:endParaRPr lang="en-US"/>
          </a:p>
        </p:txBody>
      </p:sp>
    </p:spTree>
    <p:extLst>
      <p:ext uri="{BB962C8B-B14F-4D97-AF65-F5344CB8AC3E}">
        <p14:creationId xmlns:p14="http://schemas.microsoft.com/office/powerpoint/2010/main" val="88455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11664"/>
          </a:xfrm>
        </p:spPr>
        <p:txBody>
          <a:bodyPr>
            <a:noAutofit/>
          </a:bodyPr>
          <a:lstStyle/>
          <a:p>
            <a:r>
              <a:rPr lang="en-US" sz="3600" dirty="0">
                <a:solidFill>
                  <a:schemeClr val="bg1"/>
                </a:solidFill>
                <a:effectLst>
                  <a:outerShdw blurRad="38100" dist="38100" dir="2700000" algn="tl">
                    <a:srgbClr val="000000"/>
                  </a:outerShdw>
                </a:effectLst>
              </a:rPr>
              <a:t>Considerations That Guide World Bank Procurement Policies</a:t>
            </a:r>
            <a:br>
              <a:rPr lang="en-US" sz="3600" dirty="0">
                <a:solidFill>
                  <a:schemeClr val="bg1"/>
                </a:solidFill>
                <a:effectLst>
                  <a:outerShdw blurRad="38100" dist="38100" dir="2700000" algn="tl">
                    <a:srgbClr val="000000"/>
                  </a:outerShdw>
                </a:effectLst>
              </a:rPr>
            </a:br>
            <a:endParaRPr lang="en-US" sz="3600" dirty="0">
              <a:solidFill>
                <a:schemeClr val="bg1"/>
              </a:solidFill>
            </a:endParaRPr>
          </a:p>
        </p:txBody>
      </p:sp>
      <p:sp>
        <p:nvSpPr>
          <p:cNvPr id="3" name="Content Placeholder 2"/>
          <p:cNvSpPr>
            <a:spLocks noGrp="1"/>
          </p:cNvSpPr>
          <p:nvPr>
            <p:ph idx="1"/>
          </p:nvPr>
        </p:nvSpPr>
        <p:spPr/>
        <p:txBody>
          <a:bodyPr/>
          <a:lstStyle/>
          <a:p>
            <a:endParaRPr lang="en-US" dirty="0"/>
          </a:p>
        </p:txBody>
      </p:sp>
      <p:graphicFrame>
        <p:nvGraphicFramePr>
          <p:cNvPr id="4" name="Diagram 3"/>
          <p:cNvGraphicFramePr/>
          <p:nvPr/>
        </p:nvGraphicFramePr>
        <p:xfrm>
          <a:off x="800100" y="1676400"/>
          <a:ext cx="7543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810707F3-8131-46FA-830A-F3DEA7AA1DF6}" type="slidenum">
              <a:rPr lang="en-US" smtClean="0"/>
              <a:t>13</a:t>
            </a:fld>
            <a:endParaRPr lang="en-US"/>
          </a:p>
        </p:txBody>
      </p:sp>
    </p:spTree>
    <p:extLst>
      <p:ext uri="{BB962C8B-B14F-4D97-AF65-F5344CB8AC3E}">
        <p14:creationId xmlns:p14="http://schemas.microsoft.com/office/powerpoint/2010/main" val="118817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Clr>
                <a:schemeClr val="accent1">
                  <a:lumMod val="75000"/>
                </a:schemeClr>
              </a:buClr>
              <a:buNone/>
            </a:pPr>
            <a:endParaRPr lang="en-US" dirty="0"/>
          </a:p>
        </p:txBody>
      </p:sp>
      <p:sp>
        <p:nvSpPr>
          <p:cNvPr id="4" name="Rectangle 2"/>
          <p:cNvSpPr txBox="1">
            <a:spLocks noChangeArrowheads="1"/>
          </p:cNvSpPr>
          <p:nvPr/>
        </p:nvSpPr>
        <p:spPr>
          <a:xfrm>
            <a:off x="-228600" y="533400"/>
            <a:ext cx="94488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pPr>
              <a:defRPr/>
            </a:pPr>
            <a:r>
              <a:rPr lang="en-US" sz="3600" dirty="0">
                <a:solidFill>
                  <a:schemeClr val="bg1"/>
                </a:solidFill>
                <a:effectLst>
                  <a:outerShdw blurRad="38100" dist="38100" dir="2700000" algn="tl">
                    <a:srgbClr val="000000"/>
                  </a:outerShdw>
                </a:effectLst>
              </a:rPr>
              <a:t>Considerations That Guide World Bank Procurement Policies</a:t>
            </a:r>
            <a:br>
              <a:rPr lang="en-US" sz="3600" dirty="0">
                <a:solidFill>
                  <a:schemeClr val="bg1"/>
                </a:solidFill>
                <a:effectLst>
                  <a:outerShdw blurRad="38100" dist="38100" dir="2700000" algn="tl">
                    <a:srgbClr val="000000"/>
                  </a:outerShdw>
                </a:effectLst>
              </a:rPr>
            </a:br>
            <a:endParaRPr lang="en-US" sz="3600" dirty="0"/>
          </a:p>
        </p:txBody>
      </p:sp>
      <p:sp>
        <p:nvSpPr>
          <p:cNvPr id="5" name="Rectangle 3"/>
          <p:cNvSpPr txBox="1">
            <a:spLocks noChangeArrowheads="1"/>
          </p:cNvSpPr>
          <p:nvPr/>
        </p:nvSpPr>
        <p:spPr>
          <a:xfrm>
            <a:off x="457200" y="2190173"/>
            <a:ext cx="8229600" cy="4708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0"/>
              </a:spcBef>
              <a:spcAft>
                <a:spcPts val="800"/>
              </a:spcAft>
              <a:buClr>
                <a:schemeClr val="accent1"/>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Clr>
                <a:schemeClr val="accent1">
                  <a:lumMod val="75000"/>
                </a:schemeClr>
              </a:buClr>
              <a:buFont typeface="Wingdings" panose="05000000000000000000" pitchFamily="2" charset="2"/>
              <a:buChar char="v"/>
            </a:pPr>
            <a:r>
              <a:rPr lang="en-US" dirty="0" smtClean="0"/>
              <a:t>What do you mean by ECONOMY ? </a:t>
            </a:r>
            <a:r>
              <a:rPr lang="en-US" b="1" dirty="0" smtClean="0">
                <a:solidFill>
                  <a:srgbClr val="6600FF"/>
                </a:solidFill>
              </a:rPr>
              <a:t>Achieving ECONOMY is getting the </a:t>
            </a:r>
            <a:r>
              <a:rPr lang="en-US" b="1" i="1" dirty="0" smtClean="0">
                <a:solidFill>
                  <a:srgbClr val="6600FF"/>
                </a:solidFill>
              </a:rPr>
              <a:t>right  </a:t>
            </a:r>
            <a:r>
              <a:rPr lang="en-US" b="1" dirty="0" smtClean="0">
                <a:solidFill>
                  <a:srgbClr val="6600FF"/>
                </a:solidFill>
              </a:rPr>
              <a:t>thing at the </a:t>
            </a:r>
            <a:r>
              <a:rPr lang="en-US" b="1" i="1" dirty="0" smtClean="0">
                <a:solidFill>
                  <a:srgbClr val="6600FF"/>
                </a:solidFill>
              </a:rPr>
              <a:t>right </a:t>
            </a:r>
            <a:r>
              <a:rPr lang="en-US" b="1" dirty="0" smtClean="0">
                <a:solidFill>
                  <a:srgbClr val="6600FF"/>
                </a:solidFill>
              </a:rPr>
              <a:t> price. VALUE FOR MONEY (</a:t>
            </a:r>
            <a:r>
              <a:rPr lang="en-US" b="1" dirty="0" err="1" smtClean="0">
                <a:solidFill>
                  <a:srgbClr val="6600FF"/>
                </a:solidFill>
              </a:rPr>
              <a:t>VfM</a:t>
            </a:r>
            <a:r>
              <a:rPr lang="en-US" b="1" dirty="0" smtClean="0">
                <a:solidFill>
                  <a:srgbClr val="6600FF"/>
                </a:solidFill>
              </a:rPr>
              <a:t>)</a:t>
            </a:r>
            <a:r>
              <a:rPr lang="en-US" b="1" dirty="0" smtClean="0">
                <a:solidFill>
                  <a:srgbClr val="FFFF00"/>
                </a:solidFill>
              </a:rPr>
              <a:t> </a:t>
            </a:r>
          </a:p>
          <a:p>
            <a:pPr>
              <a:buClr>
                <a:schemeClr val="accent1">
                  <a:lumMod val="75000"/>
                </a:schemeClr>
              </a:buClr>
              <a:buFont typeface="Wingdings" panose="05000000000000000000" pitchFamily="2" charset="2"/>
              <a:buChar char="v"/>
            </a:pPr>
            <a:endParaRPr lang="en-US" b="1" dirty="0" smtClean="0">
              <a:solidFill>
                <a:srgbClr val="FFFF00"/>
              </a:solidFill>
            </a:endParaRPr>
          </a:p>
          <a:p>
            <a:pPr>
              <a:buClr>
                <a:schemeClr val="accent1">
                  <a:lumMod val="75000"/>
                </a:schemeClr>
              </a:buClr>
              <a:buFont typeface="Wingdings" panose="05000000000000000000" pitchFamily="2" charset="2"/>
              <a:buChar char="v"/>
            </a:pPr>
            <a:r>
              <a:rPr lang="en-US" dirty="0" smtClean="0"/>
              <a:t>What is Efficiency? </a:t>
            </a:r>
            <a:r>
              <a:rPr lang="en-US" b="1" dirty="0" smtClean="0">
                <a:solidFill>
                  <a:srgbClr val="6600FF"/>
                </a:solidFill>
              </a:rPr>
              <a:t>With ECONOMY in price and choice of item, ensuring its arrival in the</a:t>
            </a:r>
            <a:r>
              <a:rPr lang="en-US" b="1" dirty="0" smtClean="0">
                <a:solidFill>
                  <a:srgbClr val="FFFF00"/>
                </a:solidFill>
              </a:rPr>
              <a:t> </a:t>
            </a:r>
            <a:r>
              <a:rPr lang="en-US" b="1" i="1" dirty="0" smtClean="0">
                <a:solidFill>
                  <a:srgbClr val="CC3300"/>
                </a:solidFill>
              </a:rPr>
              <a:t>RIGHT </a:t>
            </a:r>
            <a:r>
              <a:rPr lang="en-US" b="1" dirty="0" smtClean="0">
                <a:solidFill>
                  <a:srgbClr val="CC3300"/>
                </a:solidFill>
              </a:rPr>
              <a:t>TIME </a:t>
            </a:r>
            <a:r>
              <a:rPr lang="en-US" b="1" dirty="0" smtClean="0">
                <a:solidFill>
                  <a:srgbClr val="6600FF"/>
                </a:solidFill>
              </a:rPr>
              <a:t>and </a:t>
            </a:r>
            <a:r>
              <a:rPr lang="en-US" b="1" i="1" dirty="0" smtClean="0">
                <a:solidFill>
                  <a:srgbClr val="CC3300"/>
                </a:solidFill>
              </a:rPr>
              <a:t>RIGHT </a:t>
            </a:r>
            <a:r>
              <a:rPr lang="en-US" b="1" dirty="0" smtClean="0">
                <a:solidFill>
                  <a:srgbClr val="CC3300"/>
                </a:solidFill>
              </a:rPr>
              <a:t>PLACE</a:t>
            </a:r>
            <a:r>
              <a:rPr lang="en-US" b="1" dirty="0" smtClean="0">
                <a:solidFill>
                  <a:srgbClr val="FFFF00"/>
                </a:solidFill>
              </a:rPr>
              <a:t> </a:t>
            </a:r>
            <a:r>
              <a:rPr lang="en-US" b="1" dirty="0" smtClean="0">
                <a:solidFill>
                  <a:srgbClr val="6600FF"/>
                </a:solidFill>
              </a:rPr>
              <a:t>for its intended use is EFFICIENCY</a:t>
            </a:r>
          </a:p>
          <a:p>
            <a:pPr>
              <a:buFont typeface="Wingdings" panose="05000000000000000000" pitchFamily="2" charset="2"/>
              <a:buChar char="v"/>
            </a:pPr>
            <a:endParaRPr lang="en-US" dirty="0" smtClean="0"/>
          </a:p>
          <a:p>
            <a:pPr>
              <a:buFont typeface="Wingdings" panose="05000000000000000000" pitchFamily="2" charset="2"/>
              <a:buChar char="v"/>
            </a:pPr>
            <a:endParaRPr lang="en-US" dirty="0" smtClean="0"/>
          </a:p>
        </p:txBody>
      </p:sp>
      <p:sp>
        <p:nvSpPr>
          <p:cNvPr id="2" name="Slide Number Placeholder 1"/>
          <p:cNvSpPr>
            <a:spLocks noGrp="1"/>
          </p:cNvSpPr>
          <p:nvPr>
            <p:ph type="sldNum" sz="quarter" idx="12"/>
          </p:nvPr>
        </p:nvSpPr>
        <p:spPr/>
        <p:txBody>
          <a:bodyPr/>
          <a:lstStyle/>
          <a:p>
            <a:fld id="{810707F3-8131-46FA-830A-F3DEA7AA1DF6}" type="slidenum">
              <a:rPr lang="en-US" smtClean="0"/>
              <a:t>14</a:t>
            </a:fld>
            <a:endParaRPr lang="en-US"/>
          </a:p>
        </p:txBody>
      </p:sp>
    </p:spTree>
    <p:extLst>
      <p:ext uri="{BB962C8B-B14F-4D97-AF65-F5344CB8AC3E}">
        <p14:creationId xmlns:p14="http://schemas.microsoft.com/office/powerpoint/2010/main" val="394950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533400" y="2133600"/>
            <a:ext cx="8229600" cy="4525963"/>
          </a:xfrm>
        </p:spPr>
        <p:txBody>
          <a:bodyPr>
            <a:normAutofit/>
          </a:bodyPr>
          <a:lstStyle/>
          <a:p>
            <a:pPr marL="548640" indent="-411480" fontAlgn="auto">
              <a:spcAft>
                <a:spcPts val="0"/>
              </a:spcAft>
              <a:buClr>
                <a:schemeClr val="accent1">
                  <a:lumMod val="75000"/>
                </a:schemeClr>
              </a:buClr>
              <a:buFont typeface="Wingdings" panose="05000000000000000000" pitchFamily="2" charset="2"/>
              <a:buChar char="v"/>
              <a:defRPr/>
            </a:pPr>
            <a:r>
              <a:rPr lang="en-US" dirty="0" smtClean="0"/>
              <a:t>Transparency? </a:t>
            </a:r>
            <a:r>
              <a:rPr lang="en-US" b="1" dirty="0" smtClean="0">
                <a:solidFill>
                  <a:srgbClr val="6600FF"/>
                </a:solidFill>
              </a:rPr>
              <a:t>is letting everyone know not only facts and figures  of procurement, but also mechanisms and processes followed</a:t>
            </a:r>
            <a:r>
              <a:rPr lang="en-US" dirty="0" smtClean="0"/>
              <a:t> </a:t>
            </a:r>
            <a:r>
              <a:rPr lang="en-US" b="1" dirty="0" smtClean="0">
                <a:solidFill>
                  <a:srgbClr val="6600FF"/>
                </a:solidFill>
              </a:rPr>
              <a:t>Right to Information</a:t>
            </a:r>
          </a:p>
          <a:p>
            <a:pPr marL="548640" indent="-411480" fontAlgn="auto">
              <a:spcAft>
                <a:spcPts val="0"/>
              </a:spcAft>
              <a:buClr>
                <a:schemeClr val="accent1">
                  <a:lumMod val="75000"/>
                </a:schemeClr>
              </a:buClr>
              <a:buFont typeface="Wingdings" panose="05000000000000000000" pitchFamily="2" charset="2"/>
              <a:buChar char="v"/>
              <a:defRPr/>
            </a:pPr>
            <a:endParaRPr lang="en-US" sz="2000" b="1" dirty="0" smtClean="0">
              <a:solidFill>
                <a:srgbClr val="6600FF"/>
              </a:solidFill>
            </a:endParaRPr>
          </a:p>
          <a:p>
            <a:pPr marL="548640" indent="-411480" fontAlgn="auto">
              <a:spcAft>
                <a:spcPts val="0"/>
              </a:spcAft>
              <a:buClr>
                <a:schemeClr val="accent1">
                  <a:lumMod val="75000"/>
                </a:schemeClr>
              </a:buClr>
              <a:buFont typeface="Wingdings" panose="05000000000000000000" pitchFamily="2" charset="2"/>
              <a:buChar char="v"/>
              <a:defRPr/>
            </a:pPr>
            <a:r>
              <a:rPr lang="en-US" dirty="0" smtClean="0"/>
              <a:t>Equal Opportunity and Fairness? </a:t>
            </a:r>
            <a:r>
              <a:rPr lang="en-US" b="1" dirty="0" smtClean="0">
                <a:solidFill>
                  <a:srgbClr val="6600FF"/>
                </a:solidFill>
              </a:rPr>
              <a:t>Demonstrating impartial, unbiased, and equitable treatment. </a:t>
            </a:r>
            <a:r>
              <a:rPr lang="en-US" b="1" i="1" dirty="0" smtClean="0">
                <a:solidFill>
                  <a:srgbClr val="6600FF"/>
                </a:solidFill>
              </a:rPr>
              <a:t>…</a:t>
            </a:r>
            <a:r>
              <a:rPr lang="en-US" b="1" i="1" dirty="0" smtClean="0">
                <a:solidFill>
                  <a:srgbClr val="FF0000"/>
                </a:solidFill>
              </a:rPr>
              <a:t>is conforming with rules and standards,  free from discrimination and dishonesty  </a:t>
            </a:r>
          </a:p>
          <a:p>
            <a:pPr marL="548640" indent="-411480" fontAlgn="auto">
              <a:spcAft>
                <a:spcPts val="0"/>
              </a:spcAft>
              <a:buClr>
                <a:schemeClr val="accent1">
                  <a:lumMod val="75000"/>
                </a:schemeClr>
              </a:buClr>
              <a:buFont typeface="Wingdings" panose="05000000000000000000" pitchFamily="2" charset="2"/>
              <a:buChar char="v"/>
              <a:defRPr/>
            </a:pPr>
            <a:endParaRPr lang="en-US" dirty="0" smtClean="0"/>
          </a:p>
          <a:p>
            <a:pPr marL="548640" indent="-411480" fontAlgn="auto">
              <a:spcAft>
                <a:spcPts val="0"/>
              </a:spcAft>
              <a:buClr>
                <a:schemeClr val="accent1">
                  <a:lumMod val="75000"/>
                </a:schemeClr>
              </a:buClr>
              <a:buFont typeface="Wingdings" panose="05000000000000000000" pitchFamily="2" charset="2"/>
              <a:buChar char="v"/>
              <a:defRPr/>
            </a:pPr>
            <a:endParaRPr lang="en-US" dirty="0" smtClean="0">
              <a:solidFill>
                <a:schemeClr val="tx2"/>
              </a:solidFill>
              <a:effectLst>
                <a:outerShdw blurRad="38100" dist="38100" dir="2700000" algn="tl">
                  <a:srgbClr val="000000"/>
                </a:outerShdw>
              </a:effectLst>
            </a:endParaRPr>
          </a:p>
          <a:p>
            <a:pPr marL="548640" indent="-411480" fontAlgn="auto">
              <a:spcAft>
                <a:spcPts val="0"/>
              </a:spcAft>
              <a:buClr>
                <a:schemeClr val="accent1">
                  <a:lumMod val="75000"/>
                </a:schemeClr>
              </a:buClr>
              <a:buFont typeface="Wingdings" panose="05000000000000000000" pitchFamily="2" charset="2"/>
              <a:buChar char="v"/>
              <a:defRPr/>
            </a:pPr>
            <a:endParaRPr lang="en-US" dirty="0" smtClean="0"/>
          </a:p>
        </p:txBody>
      </p:sp>
      <p:sp>
        <p:nvSpPr>
          <p:cNvPr id="5" name="Rectangle 2"/>
          <p:cNvSpPr txBox="1">
            <a:spLocks noChangeArrowheads="1"/>
          </p:cNvSpPr>
          <p:nvPr/>
        </p:nvSpPr>
        <p:spPr>
          <a:xfrm>
            <a:off x="-228600" y="533400"/>
            <a:ext cx="94488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pPr>
              <a:defRPr/>
            </a:pPr>
            <a:r>
              <a:rPr lang="en-US" sz="3600" dirty="0">
                <a:solidFill>
                  <a:schemeClr val="bg1"/>
                </a:solidFill>
                <a:effectLst>
                  <a:outerShdw blurRad="38100" dist="38100" dir="2700000" algn="tl">
                    <a:srgbClr val="000000"/>
                  </a:outerShdw>
                </a:effectLst>
              </a:rPr>
              <a:t>Considerations That Guide World Bank Procurement Policies</a:t>
            </a:r>
            <a:br>
              <a:rPr lang="en-US" sz="3600" dirty="0">
                <a:solidFill>
                  <a:schemeClr val="bg1"/>
                </a:solidFill>
                <a:effectLst>
                  <a:outerShdw blurRad="38100" dist="38100" dir="2700000" algn="tl">
                    <a:srgbClr val="000000"/>
                  </a:outerShdw>
                </a:effectLst>
              </a:rPr>
            </a:br>
            <a:endParaRPr lang="en-US" sz="3600" dirty="0"/>
          </a:p>
        </p:txBody>
      </p:sp>
      <p:pic>
        <p:nvPicPr>
          <p:cNvPr id="6" name="Picture 9" descr="j03008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648200"/>
            <a:ext cx="1509713"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10707F3-8131-46FA-830A-F3DEA7AA1DF6}" type="slidenum">
              <a:rPr lang="en-US" smtClean="0"/>
              <a:t>15</a:t>
            </a:fld>
            <a:endParaRPr lang="en-US"/>
          </a:p>
        </p:txBody>
      </p:sp>
    </p:spTree>
    <p:extLst>
      <p:ext uri="{BB962C8B-B14F-4D97-AF65-F5344CB8AC3E}">
        <p14:creationId xmlns:p14="http://schemas.microsoft.com/office/powerpoint/2010/main" val="2093404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81000" y="1752600"/>
            <a:ext cx="8229600" cy="4530725"/>
          </a:xfrm>
          <a:prstGeom prst="rect">
            <a:avLst/>
          </a:prstGeom>
        </p:spPr>
        <p:txBody>
          <a:bodyPr>
            <a:normAutofit/>
          </a:bodyPr>
          <a:lstStyle>
            <a:lvl1pPr marL="342900" indent="-342900" algn="l" defTabSz="914400" rtl="0" eaLnBrk="1" latinLnBrk="0" hangingPunct="1">
              <a:spcBef>
                <a:spcPct val="20000"/>
              </a:spcBef>
              <a:buClr>
                <a:schemeClr val="accent1"/>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90000"/>
              </a:lnSpc>
              <a:spcAft>
                <a:spcPct val="20000"/>
              </a:spcAft>
              <a:buClr>
                <a:schemeClr val="accent1">
                  <a:lumMod val="75000"/>
                </a:schemeClr>
              </a:buClr>
              <a:buSzPct val="85000"/>
              <a:buFont typeface="Wingdings" panose="05000000000000000000" pitchFamily="2" charset="2"/>
              <a:buChar char="v"/>
              <a:defRPr/>
            </a:pPr>
            <a:r>
              <a:rPr lang="en-US" dirty="0" smtClean="0"/>
              <a:t>Bank’s interest as a co-operative institution in giving all eligible bidders from developed and developing countries an opportunity to compete</a:t>
            </a:r>
          </a:p>
          <a:p>
            <a:pPr>
              <a:lnSpc>
                <a:spcPct val="90000"/>
              </a:lnSpc>
              <a:spcAft>
                <a:spcPct val="20000"/>
              </a:spcAft>
              <a:buClr>
                <a:schemeClr val="accent1">
                  <a:lumMod val="75000"/>
                </a:schemeClr>
              </a:buClr>
              <a:buSzPct val="85000"/>
              <a:buFont typeface="Wingdings" panose="05000000000000000000" pitchFamily="2" charset="2"/>
              <a:buChar char="v"/>
              <a:defRPr/>
            </a:pPr>
            <a:endParaRPr lang="en-US" dirty="0" smtClean="0"/>
          </a:p>
          <a:p>
            <a:pPr>
              <a:lnSpc>
                <a:spcPct val="90000"/>
              </a:lnSpc>
              <a:spcAft>
                <a:spcPct val="20000"/>
              </a:spcAft>
              <a:buClr>
                <a:schemeClr val="accent1">
                  <a:lumMod val="75000"/>
                </a:schemeClr>
              </a:buClr>
              <a:buSzPct val="85000"/>
              <a:buFont typeface="Wingdings" panose="05000000000000000000" pitchFamily="2" charset="2"/>
              <a:buChar char="v"/>
              <a:defRPr/>
            </a:pPr>
            <a:r>
              <a:rPr lang="en-US" dirty="0" smtClean="0"/>
              <a:t>Bank’s interest as a development institution in </a:t>
            </a:r>
            <a:r>
              <a:rPr lang="en-US" dirty="0" smtClean="0">
                <a:solidFill>
                  <a:srgbClr val="FF0000"/>
                </a:solidFill>
              </a:rPr>
              <a:t>encouraging the development of domestic contracting and manufacturing industries as well as Consulting Services</a:t>
            </a:r>
          </a:p>
          <a:p>
            <a:pPr marL="548640" indent="-411480">
              <a:buClr>
                <a:schemeClr val="tx1">
                  <a:shade val="95000"/>
                </a:schemeClr>
              </a:buClr>
              <a:buFont typeface="Wingdings" panose="05000000000000000000" pitchFamily="2" charset="2"/>
              <a:buChar char="v"/>
              <a:defRPr/>
            </a:pPr>
            <a:endParaRPr lang="en-US" b="1" i="1" dirty="0" smtClean="0">
              <a:solidFill>
                <a:srgbClr val="FF0000"/>
              </a:solidFill>
            </a:endParaRPr>
          </a:p>
          <a:p>
            <a:pPr marL="548640" indent="-411480">
              <a:buClr>
                <a:schemeClr val="tx1">
                  <a:shade val="95000"/>
                </a:schemeClr>
              </a:buClr>
              <a:buFont typeface="Wingdings" pitchFamily="2" charset="2"/>
              <a:buNone/>
              <a:defRPr/>
            </a:pPr>
            <a:endParaRPr lang="en-US" dirty="0" smtClean="0"/>
          </a:p>
          <a:p>
            <a:pPr marL="548640" indent="-411480">
              <a:buClr>
                <a:schemeClr val="tx1">
                  <a:shade val="95000"/>
                </a:schemeClr>
              </a:buClr>
              <a:buFont typeface="Wingdings" pitchFamily="2" charset="2"/>
              <a:buNone/>
              <a:defRPr/>
            </a:pPr>
            <a:endParaRPr lang="en-US" dirty="0" smtClean="0">
              <a:effectLst>
                <a:outerShdw blurRad="38100" dist="38100" dir="2700000" algn="tl">
                  <a:srgbClr val="000000"/>
                </a:outerShdw>
              </a:effectLst>
            </a:endParaRPr>
          </a:p>
          <a:p>
            <a:pPr marL="548640" indent="-411480">
              <a:buClr>
                <a:schemeClr val="tx1">
                  <a:shade val="95000"/>
                </a:schemeClr>
              </a:buClr>
              <a:buFont typeface="Wingdings 2"/>
              <a:buChar char=""/>
              <a:defRPr/>
            </a:pPr>
            <a:endParaRPr lang="en-US" dirty="0" smtClean="0"/>
          </a:p>
        </p:txBody>
      </p:sp>
      <p:sp>
        <p:nvSpPr>
          <p:cNvPr id="5" name="Rectangle 2"/>
          <p:cNvSpPr txBox="1">
            <a:spLocks noChangeArrowheads="1"/>
          </p:cNvSpPr>
          <p:nvPr/>
        </p:nvSpPr>
        <p:spPr>
          <a:xfrm>
            <a:off x="-228600" y="533400"/>
            <a:ext cx="94488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pPr>
              <a:defRPr/>
            </a:pPr>
            <a:r>
              <a:rPr lang="en-US" sz="3600" dirty="0">
                <a:solidFill>
                  <a:schemeClr val="bg1"/>
                </a:solidFill>
                <a:effectLst>
                  <a:outerShdw blurRad="38100" dist="38100" dir="2700000" algn="tl">
                    <a:srgbClr val="000000"/>
                  </a:outerShdw>
                </a:effectLst>
              </a:rPr>
              <a:t>Considerations That Guide World Bank Procurement Policies</a:t>
            </a:r>
            <a:br>
              <a:rPr lang="en-US" sz="3600" dirty="0">
                <a:solidFill>
                  <a:schemeClr val="bg1"/>
                </a:solidFill>
                <a:effectLst>
                  <a:outerShdw blurRad="38100" dist="38100" dir="2700000" algn="tl">
                    <a:srgbClr val="000000"/>
                  </a:outerShdw>
                </a:effectLst>
              </a:rPr>
            </a:br>
            <a:endParaRPr lang="en-US" sz="3600" dirty="0"/>
          </a:p>
        </p:txBody>
      </p:sp>
      <p:sp>
        <p:nvSpPr>
          <p:cNvPr id="2" name="Slide Number Placeholder 1"/>
          <p:cNvSpPr>
            <a:spLocks noGrp="1"/>
          </p:cNvSpPr>
          <p:nvPr>
            <p:ph type="sldNum" sz="quarter" idx="12"/>
          </p:nvPr>
        </p:nvSpPr>
        <p:spPr/>
        <p:txBody>
          <a:bodyPr/>
          <a:lstStyle/>
          <a:p>
            <a:fld id="{810707F3-8131-46FA-830A-F3DEA7AA1DF6}" type="slidenum">
              <a:rPr lang="en-US" smtClean="0"/>
              <a:t>16</a:t>
            </a:fld>
            <a:endParaRPr lang="en-US"/>
          </a:p>
        </p:txBody>
      </p:sp>
    </p:spTree>
    <p:extLst>
      <p:ext uri="{BB962C8B-B14F-4D97-AF65-F5344CB8AC3E}">
        <p14:creationId xmlns:p14="http://schemas.microsoft.com/office/powerpoint/2010/main" val="15428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457200" y="1752600"/>
            <a:ext cx="8229600" cy="4525963"/>
          </a:xfrm>
        </p:spPr>
        <p:txBody>
          <a:bodyPr>
            <a:normAutofit/>
          </a:bodyPr>
          <a:lstStyle/>
          <a:p>
            <a:pPr algn="just" fontAlgn="auto">
              <a:lnSpc>
                <a:spcPct val="80000"/>
              </a:lnSpc>
              <a:spcAft>
                <a:spcPts val="0"/>
              </a:spcAft>
              <a:buClr>
                <a:schemeClr val="accent1">
                  <a:lumMod val="75000"/>
                </a:schemeClr>
              </a:buClr>
              <a:buSzPct val="70000"/>
              <a:buFont typeface="Wingdings" panose="05000000000000000000" pitchFamily="2" charset="2"/>
              <a:buChar char="v"/>
              <a:defRPr/>
            </a:pPr>
            <a:r>
              <a:rPr lang="en-US" b="1" dirty="0">
                <a:solidFill>
                  <a:schemeClr val="accent1">
                    <a:lumMod val="75000"/>
                  </a:schemeClr>
                </a:solidFill>
              </a:rPr>
              <a:t>The Articles of agreement require the World Bank to ensure that the proceeds of Loan/Credit are used for the </a:t>
            </a:r>
            <a:r>
              <a:rPr lang="en-US" b="1" u="sng" dirty="0">
                <a:solidFill>
                  <a:schemeClr val="accent1">
                    <a:lumMod val="75000"/>
                  </a:schemeClr>
                </a:solidFill>
              </a:rPr>
              <a:t>purposes intended with due attention to economy and efficiency</a:t>
            </a:r>
            <a:r>
              <a:rPr lang="en-US" b="1" dirty="0">
                <a:solidFill>
                  <a:schemeClr val="accent1">
                    <a:lumMod val="75000"/>
                  </a:schemeClr>
                </a:solidFill>
              </a:rPr>
              <a:t>.</a:t>
            </a:r>
          </a:p>
          <a:p>
            <a:pPr algn="just" fontAlgn="auto">
              <a:lnSpc>
                <a:spcPct val="80000"/>
              </a:lnSpc>
              <a:spcAft>
                <a:spcPts val="0"/>
              </a:spcAft>
              <a:buClr>
                <a:schemeClr val="accent1">
                  <a:lumMod val="75000"/>
                </a:schemeClr>
              </a:buClr>
              <a:buSzPct val="70000"/>
              <a:buFont typeface="Wingdings" panose="05000000000000000000" pitchFamily="2" charset="2"/>
              <a:buChar char="v"/>
              <a:defRPr/>
            </a:pPr>
            <a:endParaRPr lang="en-US" b="1" dirty="0">
              <a:solidFill>
                <a:schemeClr val="accent1">
                  <a:lumMod val="75000"/>
                </a:schemeClr>
              </a:solidFill>
            </a:endParaRPr>
          </a:p>
          <a:p>
            <a:pPr algn="just" fontAlgn="auto">
              <a:lnSpc>
                <a:spcPct val="80000"/>
              </a:lnSpc>
              <a:spcAft>
                <a:spcPts val="0"/>
              </a:spcAft>
              <a:buClr>
                <a:schemeClr val="accent1">
                  <a:lumMod val="75000"/>
                </a:schemeClr>
              </a:buClr>
              <a:buSzPct val="70000"/>
              <a:buFont typeface="Wingdings" panose="05000000000000000000" pitchFamily="2" charset="2"/>
              <a:buChar char="v"/>
              <a:defRPr/>
            </a:pPr>
            <a:r>
              <a:rPr lang="en-US" b="1" dirty="0">
                <a:solidFill>
                  <a:schemeClr val="accent1">
                    <a:lumMod val="75000"/>
                  </a:schemeClr>
                </a:solidFill>
              </a:rPr>
              <a:t>Accordingly, Bank has developed Guidelines (</a:t>
            </a:r>
            <a:r>
              <a:rPr lang="en-US" b="1" dirty="0" err="1">
                <a:solidFill>
                  <a:schemeClr val="accent1">
                    <a:lumMod val="75000"/>
                  </a:schemeClr>
                </a:solidFill>
              </a:rPr>
              <a:t>i</a:t>
            </a:r>
            <a:r>
              <a:rPr lang="en-US" b="1" dirty="0">
                <a:solidFill>
                  <a:schemeClr val="accent1">
                    <a:lumMod val="75000"/>
                  </a:schemeClr>
                </a:solidFill>
              </a:rPr>
              <a:t>) for procurement of Goods, Works, and (ii) Selection of Consultancy Services. Bank Guidelines explain the various procedures acceptable and these are applicable only to the extent provided in the Legal Agreements for specific projects.</a:t>
            </a:r>
          </a:p>
          <a:p>
            <a:pPr algn="just" fontAlgn="auto">
              <a:lnSpc>
                <a:spcPct val="80000"/>
              </a:lnSpc>
              <a:spcAft>
                <a:spcPts val="0"/>
              </a:spcAft>
              <a:buClr>
                <a:schemeClr val="accent1">
                  <a:lumMod val="75000"/>
                </a:schemeClr>
              </a:buClr>
              <a:buSzPct val="70000"/>
              <a:buFont typeface="Wingdings" panose="05000000000000000000" pitchFamily="2" charset="2"/>
              <a:buChar char="v"/>
              <a:defRPr/>
            </a:pPr>
            <a:endParaRPr lang="en-US" b="1" dirty="0">
              <a:solidFill>
                <a:schemeClr val="accent1">
                  <a:lumMod val="75000"/>
                </a:schemeClr>
              </a:solidFill>
            </a:endParaRPr>
          </a:p>
          <a:p>
            <a:pPr algn="just" fontAlgn="auto">
              <a:lnSpc>
                <a:spcPct val="80000"/>
              </a:lnSpc>
              <a:spcAft>
                <a:spcPts val="0"/>
              </a:spcAft>
              <a:buClr>
                <a:schemeClr val="accent1">
                  <a:lumMod val="75000"/>
                </a:schemeClr>
              </a:buClr>
              <a:buSzPct val="70000"/>
              <a:buFont typeface="Wingdings" panose="05000000000000000000" pitchFamily="2" charset="2"/>
              <a:buChar char="v"/>
              <a:defRPr/>
            </a:pPr>
            <a:r>
              <a:rPr lang="en-US" b="1" dirty="0">
                <a:solidFill>
                  <a:schemeClr val="accent1">
                    <a:lumMod val="75000"/>
                  </a:schemeClr>
                </a:solidFill>
              </a:rPr>
              <a:t>Procurement is an important aspect of Bank’s operation. It is a critical element in Project Implementation and unless it is carried out efficiently and promptly, the full benefits of the Project cannot be realized. </a:t>
            </a:r>
          </a:p>
          <a:p>
            <a:endParaRPr lang="en-US" dirty="0"/>
          </a:p>
        </p:txBody>
      </p:sp>
      <p:sp>
        <p:nvSpPr>
          <p:cNvPr id="4" name="Slide Number Placeholder 3"/>
          <p:cNvSpPr>
            <a:spLocks noGrp="1"/>
          </p:cNvSpPr>
          <p:nvPr>
            <p:ph type="sldNum" sz="quarter" idx="12"/>
          </p:nvPr>
        </p:nvSpPr>
        <p:spPr/>
        <p:txBody>
          <a:bodyPr/>
          <a:lstStyle/>
          <a:p>
            <a:fld id="{810707F3-8131-46FA-830A-F3DEA7AA1DF6}" type="slidenum">
              <a:rPr lang="en-US" smtClean="0"/>
              <a:t>17</a:t>
            </a:fld>
            <a:endParaRPr lang="en-US"/>
          </a:p>
        </p:txBody>
      </p:sp>
    </p:spTree>
    <p:extLst>
      <p:ext uri="{BB962C8B-B14F-4D97-AF65-F5344CB8AC3E}">
        <p14:creationId xmlns:p14="http://schemas.microsoft.com/office/powerpoint/2010/main" val="24568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600200"/>
            <a:ext cx="8305800" cy="4745915"/>
          </a:xfrm>
          <a:prstGeom prst="rect">
            <a:avLst/>
          </a:prstGeom>
        </p:spPr>
        <p:txBody>
          <a:bodyPr wrap="square">
            <a:spAutoFit/>
          </a:bodyPr>
          <a:lstStyle/>
          <a:p>
            <a:pPr marL="342900" indent="-342900" algn="just" fontAlgn="auto">
              <a:lnSpc>
                <a:spcPct val="90000"/>
              </a:lnSpc>
              <a:spcAft>
                <a:spcPts val="0"/>
              </a:spcAft>
              <a:buClr>
                <a:schemeClr val="accent1">
                  <a:lumMod val="75000"/>
                </a:schemeClr>
              </a:buClr>
              <a:buSzPct val="70000"/>
              <a:buFont typeface="Wingdings" panose="05000000000000000000" pitchFamily="2" charset="2"/>
              <a:buChar char="v"/>
              <a:defRPr/>
            </a:pPr>
            <a:r>
              <a:rPr lang="en-US" sz="2400" b="1" dirty="0">
                <a:solidFill>
                  <a:schemeClr val="accent1">
                    <a:lumMod val="75000"/>
                  </a:schemeClr>
                </a:solidFill>
              </a:rPr>
              <a:t>Bank loans/credits are normally disbursed as expenditures are incurred.  Since delays in procurement delays disbursements, every effort should be made to ensure prompt handling of procurement.</a:t>
            </a:r>
          </a:p>
          <a:p>
            <a:pPr marL="342900" indent="-342900" algn="just" fontAlgn="auto">
              <a:lnSpc>
                <a:spcPct val="90000"/>
              </a:lnSpc>
              <a:spcAft>
                <a:spcPts val="0"/>
              </a:spcAft>
              <a:buClr>
                <a:schemeClr val="accent1">
                  <a:lumMod val="75000"/>
                </a:schemeClr>
              </a:buClr>
              <a:buSzPct val="70000"/>
              <a:buFont typeface="Wingdings" panose="05000000000000000000" pitchFamily="2" charset="2"/>
              <a:buChar char="v"/>
              <a:defRPr/>
            </a:pPr>
            <a:endParaRPr lang="en-US" sz="2400" b="1" dirty="0">
              <a:solidFill>
                <a:schemeClr val="accent1">
                  <a:lumMod val="75000"/>
                </a:schemeClr>
              </a:solidFill>
            </a:endParaRPr>
          </a:p>
          <a:p>
            <a:pPr marL="342900" indent="-342900" algn="just" fontAlgn="auto">
              <a:lnSpc>
                <a:spcPct val="90000"/>
              </a:lnSpc>
              <a:spcAft>
                <a:spcPts val="0"/>
              </a:spcAft>
              <a:buClr>
                <a:schemeClr val="accent1">
                  <a:lumMod val="75000"/>
                </a:schemeClr>
              </a:buClr>
              <a:buSzPct val="70000"/>
              <a:buFont typeface="Wingdings" panose="05000000000000000000" pitchFamily="2" charset="2"/>
              <a:buChar char="v"/>
              <a:defRPr/>
            </a:pPr>
            <a:r>
              <a:rPr lang="en-US" sz="2400" b="1" dirty="0">
                <a:solidFill>
                  <a:schemeClr val="accent1">
                    <a:lumMod val="75000"/>
                  </a:schemeClr>
                </a:solidFill>
              </a:rPr>
              <a:t>Good procurement practices alone cannot assure that the Bank assisted projects will achieve their development goals.  But poor procurement practices virtually guarantee that these goals will not be fully achieved. </a:t>
            </a:r>
          </a:p>
          <a:p>
            <a:pPr marL="342900" indent="-342900" algn="just" fontAlgn="auto">
              <a:lnSpc>
                <a:spcPct val="90000"/>
              </a:lnSpc>
              <a:spcAft>
                <a:spcPts val="0"/>
              </a:spcAft>
              <a:buClr>
                <a:schemeClr val="accent1">
                  <a:lumMod val="75000"/>
                </a:schemeClr>
              </a:buClr>
              <a:buSzPct val="70000"/>
              <a:buFont typeface="Wingdings" panose="05000000000000000000" pitchFamily="2" charset="2"/>
              <a:buChar char="v"/>
              <a:defRPr/>
            </a:pPr>
            <a:endParaRPr lang="en-US" sz="2400" b="1" dirty="0">
              <a:solidFill>
                <a:schemeClr val="accent1">
                  <a:lumMod val="75000"/>
                </a:schemeClr>
              </a:solidFill>
            </a:endParaRPr>
          </a:p>
          <a:p>
            <a:pPr marL="342900" indent="-342900" algn="just" fontAlgn="auto">
              <a:lnSpc>
                <a:spcPct val="90000"/>
              </a:lnSpc>
              <a:spcAft>
                <a:spcPts val="0"/>
              </a:spcAft>
              <a:buClr>
                <a:schemeClr val="accent1">
                  <a:lumMod val="75000"/>
                </a:schemeClr>
              </a:buClr>
              <a:buSzPct val="70000"/>
              <a:buFont typeface="Wingdings" panose="05000000000000000000" pitchFamily="2" charset="2"/>
              <a:buChar char="v"/>
              <a:defRPr/>
            </a:pPr>
            <a:r>
              <a:rPr lang="en-US" sz="2400" b="1" dirty="0">
                <a:solidFill>
                  <a:schemeClr val="accent1">
                    <a:lumMod val="75000"/>
                  </a:schemeClr>
                </a:solidFill>
              </a:rPr>
              <a:t>The responsibility for the execution of the Project and therefore for the award and administration of the contracts under the Project rests with the CLIENT/ PROJECT</a:t>
            </a:r>
          </a:p>
          <a:p>
            <a:pPr marL="342900" indent="-342900" fontAlgn="auto">
              <a:lnSpc>
                <a:spcPct val="90000"/>
              </a:lnSpc>
              <a:spcAft>
                <a:spcPts val="0"/>
              </a:spcAft>
              <a:buClr>
                <a:schemeClr val="accent1">
                  <a:lumMod val="75000"/>
                </a:schemeClr>
              </a:buClr>
              <a:buFont typeface="Wingdings" panose="05000000000000000000" pitchFamily="2" charset="2"/>
              <a:buChar char="v"/>
              <a:defRPr/>
            </a:pPr>
            <a:endParaRPr lang="en-US" sz="2400" b="1" dirty="0">
              <a:solidFill>
                <a:schemeClr val="accent1">
                  <a:lumMod val="75000"/>
                </a:schemeClr>
              </a:solidFill>
            </a:endParaRPr>
          </a:p>
        </p:txBody>
      </p:sp>
      <p:sp>
        <p:nvSpPr>
          <p:cNvPr id="4" name="Title 1"/>
          <p:cNvSpPr txBox="1">
            <a:spLocks/>
          </p:cNvSpPr>
          <p:nvPr/>
        </p:nvSpPr>
        <p:spPr>
          <a:xfrm>
            <a:off x="609600" y="335280"/>
            <a:ext cx="8229600" cy="11116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dirty="0"/>
              <a:t>Introduction….</a:t>
            </a:r>
          </a:p>
        </p:txBody>
      </p:sp>
      <p:sp>
        <p:nvSpPr>
          <p:cNvPr id="2" name="Slide Number Placeholder 1"/>
          <p:cNvSpPr>
            <a:spLocks noGrp="1"/>
          </p:cNvSpPr>
          <p:nvPr>
            <p:ph type="sldNum" sz="quarter" idx="12"/>
          </p:nvPr>
        </p:nvSpPr>
        <p:spPr/>
        <p:txBody>
          <a:bodyPr/>
          <a:lstStyle/>
          <a:p>
            <a:fld id="{810707F3-8131-46FA-830A-F3DEA7AA1DF6}" type="slidenum">
              <a:rPr lang="en-US" smtClean="0"/>
              <a:t>18</a:t>
            </a:fld>
            <a:endParaRPr lang="en-US"/>
          </a:p>
        </p:txBody>
      </p:sp>
    </p:spTree>
    <p:extLst>
      <p:ext uri="{BB962C8B-B14F-4D97-AF65-F5344CB8AC3E}">
        <p14:creationId xmlns:p14="http://schemas.microsoft.com/office/powerpoint/2010/main" val="406126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41472" y="4572000"/>
            <a:ext cx="7772400" cy="1132462"/>
            <a:chOff x="0" y="2694257"/>
            <a:chExt cx="7772400" cy="1132462"/>
          </a:xfrm>
          <a:scene3d>
            <a:camera prst="orthographicFront"/>
            <a:lightRig rig="threePt" dir="t">
              <a:rot lat="0" lon="0" rev="7500000"/>
            </a:lightRig>
          </a:scene3d>
        </p:grpSpPr>
        <p:sp>
          <p:nvSpPr>
            <p:cNvPr id="41" name="Rounded Rectangle 40"/>
            <p:cNvSpPr/>
            <p:nvPr/>
          </p:nvSpPr>
          <p:spPr>
            <a:xfrm>
              <a:off x="0" y="2694257"/>
              <a:ext cx="7772400" cy="1132462"/>
            </a:xfrm>
            <a:prstGeom prst="roundRect">
              <a:avLst>
                <a:gd name="adj" fmla="val 10000"/>
              </a:avLst>
            </a:prstGeom>
            <a:solidFill>
              <a:schemeClr val="tx2">
                <a:lumMod val="60000"/>
                <a:lumOff val="40000"/>
              </a:schemeClr>
            </a:solidFill>
            <a:sp3d z="-152400" extrusionH="63500" prstMaterial="matte">
              <a:bevelT w="144450" h="6350" prst="relaxedInset"/>
              <a:contourClr>
                <a:schemeClr val="bg1"/>
              </a:contourClr>
            </a:sp3d>
          </p:spPr>
          <p:style>
            <a:lnRef idx="0">
              <a:schemeClr val="accent1">
                <a:hueOff val="0"/>
                <a:satOff val="0"/>
                <a:lumOff val="0"/>
                <a:alphaOff val="0"/>
              </a:schemeClr>
            </a:lnRef>
            <a:fillRef idx="3">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2" name="Rounded Rectangle 4"/>
            <p:cNvSpPr/>
            <p:nvPr/>
          </p:nvSpPr>
          <p:spPr>
            <a:xfrm>
              <a:off x="0" y="2694257"/>
              <a:ext cx="2331720" cy="1132462"/>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WB &amp; Borrowing Country</a:t>
              </a:r>
              <a:endParaRPr lang="en-US" sz="2000" kern="1200" dirty="0"/>
            </a:p>
          </p:txBody>
        </p:sp>
      </p:grpSp>
      <p:grpSp>
        <p:nvGrpSpPr>
          <p:cNvPr id="8" name="Group 7"/>
          <p:cNvGrpSpPr/>
          <p:nvPr/>
        </p:nvGrpSpPr>
        <p:grpSpPr>
          <a:xfrm>
            <a:off x="641472" y="3250794"/>
            <a:ext cx="7772400" cy="1132462"/>
            <a:chOff x="0" y="1373051"/>
            <a:chExt cx="7772400" cy="1132462"/>
          </a:xfrm>
          <a:scene3d>
            <a:camera prst="orthographicFront"/>
            <a:lightRig rig="threePt" dir="t">
              <a:rot lat="0" lon="0" rev="7500000"/>
            </a:lightRig>
          </a:scene3d>
        </p:grpSpPr>
        <p:sp>
          <p:nvSpPr>
            <p:cNvPr id="39" name="Rounded Rectangle 38"/>
            <p:cNvSpPr/>
            <p:nvPr/>
          </p:nvSpPr>
          <p:spPr>
            <a:xfrm>
              <a:off x="0" y="1373051"/>
              <a:ext cx="7772400" cy="1132462"/>
            </a:xfrm>
            <a:prstGeom prst="roundRect">
              <a:avLst>
                <a:gd name="adj" fmla="val 10000"/>
              </a:avLst>
            </a:prstGeom>
            <a:solidFill>
              <a:schemeClr val="tx2">
                <a:lumMod val="60000"/>
                <a:lumOff val="40000"/>
              </a:schemeClr>
            </a:solidFill>
            <a:sp3d z="-152400" extrusionH="63500" prstMaterial="matte">
              <a:bevelT w="144450" h="6350" prst="relaxedInset"/>
              <a:contourClr>
                <a:schemeClr val="bg1"/>
              </a:contourClr>
            </a:sp3d>
          </p:spPr>
          <p:style>
            <a:lnRef idx="0">
              <a:schemeClr val="accent1">
                <a:hueOff val="0"/>
                <a:satOff val="0"/>
                <a:lumOff val="0"/>
                <a:alphaOff val="0"/>
              </a:schemeClr>
            </a:lnRef>
            <a:fillRef idx="3">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0" name="Rounded Rectangle 6"/>
            <p:cNvSpPr/>
            <p:nvPr/>
          </p:nvSpPr>
          <p:spPr>
            <a:xfrm>
              <a:off x="0" y="1373051"/>
              <a:ext cx="2331720" cy="1132462"/>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WB</a:t>
              </a:r>
              <a:endParaRPr lang="en-US" sz="2000" kern="1200" dirty="0"/>
            </a:p>
          </p:txBody>
        </p:sp>
      </p:grpSp>
      <p:grpSp>
        <p:nvGrpSpPr>
          <p:cNvPr id="9" name="Group 8"/>
          <p:cNvGrpSpPr/>
          <p:nvPr/>
        </p:nvGrpSpPr>
        <p:grpSpPr>
          <a:xfrm>
            <a:off x="641472" y="1929587"/>
            <a:ext cx="7772400" cy="1132462"/>
            <a:chOff x="0" y="51844"/>
            <a:chExt cx="7772400" cy="1132462"/>
          </a:xfrm>
          <a:scene3d>
            <a:camera prst="orthographicFront"/>
            <a:lightRig rig="threePt" dir="t">
              <a:rot lat="0" lon="0" rev="7500000"/>
            </a:lightRig>
          </a:scene3d>
        </p:grpSpPr>
        <p:sp>
          <p:nvSpPr>
            <p:cNvPr id="37" name="Rounded Rectangle 36"/>
            <p:cNvSpPr/>
            <p:nvPr/>
          </p:nvSpPr>
          <p:spPr>
            <a:xfrm>
              <a:off x="0" y="51844"/>
              <a:ext cx="7772400" cy="1132462"/>
            </a:xfrm>
            <a:prstGeom prst="roundRect">
              <a:avLst>
                <a:gd name="adj" fmla="val 10000"/>
              </a:avLst>
            </a:prstGeom>
            <a:solidFill>
              <a:schemeClr val="tx2">
                <a:lumMod val="60000"/>
                <a:lumOff val="40000"/>
              </a:schemeClr>
            </a:solidFill>
            <a:sp3d z="-152400" extrusionH="63500" prstMaterial="matte">
              <a:bevelT w="144450" h="6350" prst="relaxedInset"/>
              <a:contourClr>
                <a:schemeClr val="bg1"/>
              </a:contourClr>
            </a:sp3d>
          </p:spPr>
          <p:style>
            <a:lnRef idx="0">
              <a:schemeClr val="accent1">
                <a:hueOff val="0"/>
                <a:satOff val="0"/>
                <a:lumOff val="0"/>
                <a:alphaOff val="0"/>
              </a:schemeClr>
            </a:lnRef>
            <a:fillRef idx="3">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8" name="Rounded Rectangle 8"/>
            <p:cNvSpPr/>
            <p:nvPr/>
          </p:nvSpPr>
          <p:spPr>
            <a:xfrm>
              <a:off x="0" y="51844"/>
              <a:ext cx="2331720" cy="1132462"/>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WB’s country members</a:t>
              </a:r>
              <a:endParaRPr lang="en-US" sz="2000" kern="1200" dirty="0"/>
            </a:p>
          </p:txBody>
        </p:sp>
      </p:grpSp>
      <p:grpSp>
        <p:nvGrpSpPr>
          <p:cNvPr id="10" name="Group 9"/>
          <p:cNvGrpSpPr/>
          <p:nvPr/>
        </p:nvGrpSpPr>
        <p:grpSpPr>
          <a:xfrm>
            <a:off x="5368081" y="2023959"/>
            <a:ext cx="1415578" cy="943719"/>
            <a:chOff x="4726609" y="146216"/>
            <a:chExt cx="1415578" cy="943719"/>
          </a:xfrm>
          <a:scene3d>
            <a:camera prst="orthographicFront"/>
            <a:lightRig rig="threePt" dir="t">
              <a:rot lat="0" lon="0" rev="7500000"/>
            </a:lightRig>
          </a:scene3d>
        </p:grpSpPr>
        <p:sp>
          <p:nvSpPr>
            <p:cNvPr id="35" name="Rounded Rectangle 34"/>
            <p:cNvSpPr/>
            <p:nvPr/>
          </p:nvSpPr>
          <p:spPr>
            <a:xfrm>
              <a:off x="4726609" y="146216"/>
              <a:ext cx="1415578" cy="943719"/>
            </a:xfrm>
            <a:prstGeom prst="roundRect">
              <a:avLst>
                <a:gd name="adj" fmla="val 10000"/>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6" name="Rounded Rectangle 10"/>
            <p:cNvSpPr/>
            <p:nvPr/>
          </p:nvSpPr>
          <p:spPr>
            <a:xfrm>
              <a:off x="4754250" y="173857"/>
              <a:ext cx="1360296" cy="888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Articles of Agreement</a:t>
              </a:r>
              <a:endParaRPr lang="en-US" sz="1400" b="1" kern="1200" dirty="0"/>
            </a:p>
          </p:txBody>
        </p:sp>
      </p:grpSp>
      <p:sp>
        <p:nvSpPr>
          <p:cNvPr id="11" name="Straight Connector 11"/>
          <p:cNvSpPr/>
          <p:nvPr/>
        </p:nvSpPr>
        <p:spPr>
          <a:xfrm>
            <a:off x="4695681" y="2967678"/>
            <a:ext cx="1380189" cy="377487"/>
          </a:xfrm>
          <a:custGeom>
            <a:avLst/>
            <a:gdLst/>
            <a:ahLst/>
            <a:cxnLst/>
            <a:rect l="0" t="0" r="0" b="0"/>
            <a:pathLst>
              <a:path>
                <a:moveTo>
                  <a:pt x="1380189" y="0"/>
                </a:moveTo>
                <a:lnTo>
                  <a:pt x="1380189" y="188743"/>
                </a:lnTo>
                <a:lnTo>
                  <a:pt x="0" y="188743"/>
                </a:lnTo>
                <a:lnTo>
                  <a:pt x="0" y="377487"/>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2" name="Group 11"/>
          <p:cNvGrpSpPr/>
          <p:nvPr/>
        </p:nvGrpSpPr>
        <p:grpSpPr>
          <a:xfrm>
            <a:off x="3987892" y="3345165"/>
            <a:ext cx="1415578" cy="943719"/>
            <a:chOff x="3346420" y="1467422"/>
            <a:chExt cx="1415578" cy="943719"/>
          </a:xfrm>
          <a:scene3d>
            <a:camera prst="orthographicFront"/>
            <a:lightRig rig="threePt" dir="t">
              <a:rot lat="0" lon="0" rev="7500000"/>
            </a:lightRig>
          </a:scene3d>
        </p:grpSpPr>
        <p:sp>
          <p:nvSpPr>
            <p:cNvPr id="33" name="Rounded Rectangle 32"/>
            <p:cNvSpPr/>
            <p:nvPr/>
          </p:nvSpPr>
          <p:spPr>
            <a:xfrm>
              <a:off x="3346420" y="1467422"/>
              <a:ext cx="1415578" cy="943719"/>
            </a:xfrm>
            <a:prstGeom prst="roundRect">
              <a:avLst>
                <a:gd name="adj" fmla="val 10000"/>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4" name="Rounded Rectangle 13"/>
            <p:cNvSpPr/>
            <p:nvPr/>
          </p:nvSpPr>
          <p:spPr>
            <a:xfrm>
              <a:off x="3374061" y="1495063"/>
              <a:ext cx="1360296" cy="888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General Conditions for IBRD Loans</a:t>
              </a:r>
              <a:endParaRPr lang="en-US" sz="1400" b="1" kern="1200" dirty="0"/>
            </a:p>
          </p:txBody>
        </p:sp>
      </p:grpSp>
      <p:sp>
        <p:nvSpPr>
          <p:cNvPr id="13" name="Straight Connector 14"/>
          <p:cNvSpPr/>
          <p:nvPr/>
        </p:nvSpPr>
        <p:spPr>
          <a:xfrm>
            <a:off x="3775555" y="4288885"/>
            <a:ext cx="920126" cy="377487"/>
          </a:xfrm>
          <a:custGeom>
            <a:avLst/>
            <a:gdLst/>
            <a:ahLst/>
            <a:cxnLst/>
            <a:rect l="0" t="0" r="0" b="0"/>
            <a:pathLst>
              <a:path>
                <a:moveTo>
                  <a:pt x="920126" y="0"/>
                </a:moveTo>
                <a:lnTo>
                  <a:pt x="920126" y="188743"/>
                </a:lnTo>
                <a:lnTo>
                  <a:pt x="0" y="188743"/>
                </a:lnTo>
                <a:lnTo>
                  <a:pt x="0" y="377487"/>
                </a:lnTo>
              </a:path>
            </a:pathLst>
          </a:custGeom>
          <a:noFill/>
          <a:scene3d>
            <a:camera prst="orthographicFront"/>
            <a:lightRig rig="threePt" dir="t">
              <a:rot lat="0" lon="0" rev="7500000"/>
            </a:lightRig>
          </a:scene3d>
          <a:sp3d z="-40000" prstMaterial="matte"/>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4" name="Group 13"/>
          <p:cNvGrpSpPr/>
          <p:nvPr/>
        </p:nvGrpSpPr>
        <p:grpSpPr>
          <a:xfrm>
            <a:off x="3067766" y="4666372"/>
            <a:ext cx="1415578" cy="943719"/>
            <a:chOff x="2426294" y="2788629"/>
            <a:chExt cx="1415578" cy="943719"/>
          </a:xfrm>
          <a:scene3d>
            <a:camera prst="orthographicFront"/>
            <a:lightRig rig="threePt" dir="t">
              <a:rot lat="0" lon="0" rev="7500000"/>
            </a:lightRig>
          </a:scene3d>
        </p:grpSpPr>
        <p:sp>
          <p:nvSpPr>
            <p:cNvPr id="31" name="Rounded Rectangle 30"/>
            <p:cNvSpPr/>
            <p:nvPr/>
          </p:nvSpPr>
          <p:spPr>
            <a:xfrm>
              <a:off x="2426294" y="2788629"/>
              <a:ext cx="1415578" cy="943719"/>
            </a:xfrm>
            <a:prstGeom prst="roundRect">
              <a:avLst>
                <a:gd name="adj" fmla="val 10000"/>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Rounded Rectangle 16"/>
            <p:cNvSpPr/>
            <p:nvPr/>
          </p:nvSpPr>
          <p:spPr>
            <a:xfrm>
              <a:off x="2453935" y="2816270"/>
              <a:ext cx="1360296" cy="888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smtClean="0"/>
                <a:t>Loan Agreement</a:t>
              </a:r>
            </a:p>
            <a:p>
              <a:pPr lvl="0" algn="ctr" defTabSz="622300">
                <a:lnSpc>
                  <a:spcPct val="90000"/>
                </a:lnSpc>
                <a:spcBef>
                  <a:spcPct val="0"/>
                </a:spcBef>
                <a:spcAft>
                  <a:spcPct val="35000"/>
                </a:spcAft>
              </a:pPr>
              <a:endParaRPr lang="en-US" sz="1400" kern="1200" dirty="0"/>
            </a:p>
          </p:txBody>
        </p:sp>
      </p:grpSp>
      <p:grpSp>
        <p:nvGrpSpPr>
          <p:cNvPr id="16" name="Group 15"/>
          <p:cNvGrpSpPr/>
          <p:nvPr/>
        </p:nvGrpSpPr>
        <p:grpSpPr>
          <a:xfrm>
            <a:off x="2089275" y="3325546"/>
            <a:ext cx="1415578" cy="943719"/>
            <a:chOff x="1447803" y="1447803"/>
            <a:chExt cx="1415578" cy="943719"/>
          </a:xfrm>
          <a:scene3d>
            <a:camera prst="orthographicFront"/>
            <a:lightRig rig="threePt" dir="t">
              <a:rot lat="0" lon="0" rev="7500000"/>
            </a:lightRig>
          </a:scene3d>
        </p:grpSpPr>
        <p:sp>
          <p:nvSpPr>
            <p:cNvPr id="29" name="Rounded Rectangle 28"/>
            <p:cNvSpPr/>
            <p:nvPr/>
          </p:nvSpPr>
          <p:spPr>
            <a:xfrm>
              <a:off x="1447803" y="1447803"/>
              <a:ext cx="1415578" cy="943719"/>
            </a:xfrm>
            <a:prstGeom prst="roundRect">
              <a:avLst>
                <a:gd name="adj" fmla="val 10000"/>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Rounded Rectangle 19"/>
            <p:cNvSpPr/>
            <p:nvPr/>
          </p:nvSpPr>
          <p:spPr>
            <a:xfrm>
              <a:off x="1475444" y="1475444"/>
              <a:ext cx="1360296" cy="888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Procurement &amp; Consultant Guidelines</a:t>
              </a:r>
              <a:endParaRPr lang="en-US" sz="1400" b="1" kern="1200" dirty="0"/>
            </a:p>
          </p:txBody>
        </p:sp>
      </p:grpSp>
      <p:sp>
        <p:nvSpPr>
          <p:cNvPr id="17" name="Straight Connector 20"/>
          <p:cNvSpPr/>
          <p:nvPr/>
        </p:nvSpPr>
        <p:spPr>
          <a:xfrm>
            <a:off x="4695681" y="4288885"/>
            <a:ext cx="920126" cy="377487"/>
          </a:xfrm>
          <a:custGeom>
            <a:avLst/>
            <a:gdLst/>
            <a:ahLst/>
            <a:cxnLst/>
            <a:rect l="0" t="0" r="0" b="0"/>
            <a:pathLst>
              <a:path>
                <a:moveTo>
                  <a:pt x="0" y="0"/>
                </a:moveTo>
                <a:lnTo>
                  <a:pt x="0" y="188743"/>
                </a:lnTo>
                <a:lnTo>
                  <a:pt x="920126" y="188743"/>
                </a:lnTo>
                <a:lnTo>
                  <a:pt x="920126" y="377487"/>
                </a:lnTo>
              </a:path>
            </a:pathLst>
          </a:custGeom>
          <a:noFill/>
          <a:scene3d>
            <a:camera prst="orthographicFront"/>
            <a:lightRig rig="threePt" dir="t">
              <a:rot lat="0" lon="0" rev="7500000"/>
            </a:lightRig>
          </a:scene3d>
          <a:sp3d z="-40000" prstMaterial="matte"/>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8" name="Group 17"/>
          <p:cNvGrpSpPr/>
          <p:nvPr/>
        </p:nvGrpSpPr>
        <p:grpSpPr>
          <a:xfrm>
            <a:off x="4908018" y="4666372"/>
            <a:ext cx="1415578" cy="943719"/>
            <a:chOff x="4266546" y="2788629"/>
            <a:chExt cx="1415578" cy="943719"/>
          </a:xfrm>
          <a:scene3d>
            <a:camera prst="orthographicFront"/>
            <a:lightRig rig="threePt" dir="t">
              <a:rot lat="0" lon="0" rev="7500000"/>
            </a:lightRig>
          </a:scene3d>
        </p:grpSpPr>
        <p:sp>
          <p:nvSpPr>
            <p:cNvPr id="27" name="Rounded Rectangle 26"/>
            <p:cNvSpPr/>
            <p:nvPr/>
          </p:nvSpPr>
          <p:spPr>
            <a:xfrm>
              <a:off x="4266546" y="2788629"/>
              <a:ext cx="1415578" cy="943719"/>
            </a:xfrm>
            <a:prstGeom prst="roundRect">
              <a:avLst>
                <a:gd name="adj" fmla="val 10000"/>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8" name="Rounded Rectangle 22"/>
            <p:cNvSpPr/>
            <p:nvPr/>
          </p:nvSpPr>
          <p:spPr>
            <a:xfrm>
              <a:off x="4294187" y="2816270"/>
              <a:ext cx="1360296" cy="888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Loan Agreement</a:t>
              </a:r>
              <a:endParaRPr lang="en-US" sz="1400" b="1" kern="1200" dirty="0"/>
            </a:p>
          </p:txBody>
        </p:sp>
      </p:grpSp>
      <p:sp>
        <p:nvSpPr>
          <p:cNvPr id="19" name="Straight Connector 23"/>
          <p:cNvSpPr/>
          <p:nvPr/>
        </p:nvSpPr>
        <p:spPr>
          <a:xfrm>
            <a:off x="6075871" y="2967678"/>
            <a:ext cx="1380189" cy="377487"/>
          </a:xfrm>
          <a:custGeom>
            <a:avLst/>
            <a:gdLst/>
            <a:ahLst/>
            <a:cxnLst/>
            <a:rect l="0" t="0" r="0" b="0"/>
            <a:pathLst>
              <a:path>
                <a:moveTo>
                  <a:pt x="0" y="0"/>
                </a:moveTo>
                <a:lnTo>
                  <a:pt x="0" y="188743"/>
                </a:lnTo>
                <a:lnTo>
                  <a:pt x="1380189" y="188743"/>
                </a:lnTo>
                <a:lnTo>
                  <a:pt x="1380189" y="377487"/>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0" name="Group 19"/>
          <p:cNvGrpSpPr/>
          <p:nvPr/>
        </p:nvGrpSpPr>
        <p:grpSpPr>
          <a:xfrm>
            <a:off x="6748270" y="3345165"/>
            <a:ext cx="1415578" cy="943719"/>
            <a:chOff x="6106798" y="1467422"/>
            <a:chExt cx="1415578" cy="943719"/>
          </a:xfrm>
          <a:scene3d>
            <a:camera prst="orthographicFront"/>
            <a:lightRig rig="threePt" dir="t">
              <a:rot lat="0" lon="0" rev="7500000"/>
            </a:lightRig>
          </a:scene3d>
        </p:grpSpPr>
        <p:sp>
          <p:nvSpPr>
            <p:cNvPr id="25" name="Rounded Rectangle 24"/>
            <p:cNvSpPr/>
            <p:nvPr/>
          </p:nvSpPr>
          <p:spPr>
            <a:xfrm>
              <a:off x="6106798" y="1467422"/>
              <a:ext cx="1415578" cy="943719"/>
            </a:xfrm>
            <a:prstGeom prst="roundRect">
              <a:avLst>
                <a:gd name="adj" fmla="val 10000"/>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Rounded Rectangle 25"/>
            <p:cNvSpPr/>
            <p:nvPr/>
          </p:nvSpPr>
          <p:spPr>
            <a:xfrm>
              <a:off x="6134439" y="1495063"/>
              <a:ext cx="1360296" cy="888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General Conditions for Credits and Grants</a:t>
              </a:r>
              <a:endParaRPr lang="en-US" sz="1400" b="1" kern="1200" dirty="0"/>
            </a:p>
          </p:txBody>
        </p:sp>
      </p:grpSp>
      <p:sp>
        <p:nvSpPr>
          <p:cNvPr id="21" name="Straight Connector 26"/>
          <p:cNvSpPr/>
          <p:nvPr/>
        </p:nvSpPr>
        <p:spPr>
          <a:xfrm>
            <a:off x="7410340" y="4288885"/>
            <a:ext cx="91440" cy="377487"/>
          </a:xfrm>
          <a:custGeom>
            <a:avLst/>
            <a:gdLst/>
            <a:ahLst/>
            <a:cxnLst/>
            <a:rect l="0" t="0" r="0" b="0"/>
            <a:pathLst>
              <a:path>
                <a:moveTo>
                  <a:pt x="45720" y="0"/>
                </a:moveTo>
                <a:lnTo>
                  <a:pt x="45720" y="377487"/>
                </a:lnTo>
              </a:path>
            </a:pathLst>
          </a:custGeom>
          <a:noFill/>
          <a:scene3d>
            <a:camera prst="orthographicFront"/>
            <a:lightRig rig="threePt" dir="t">
              <a:rot lat="0" lon="0" rev="7500000"/>
            </a:lightRig>
          </a:scene3d>
          <a:sp3d z="-40000" prstMaterial="matte"/>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2" name="Group 21"/>
          <p:cNvGrpSpPr/>
          <p:nvPr/>
        </p:nvGrpSpPr>
        <p:grpSpPr>
          <a:xfrm>
            <a:off x="6748270" y="4666372"/>
            <a:ext cx="1415578" cy="943719"/>
            <a:chOff x="6106798" y="2788629"/>
            <a:chExt cx="1415578" cy="943719"/>
          </a:xfrm>
          <a:scene3d>
            <a:camera prst="orthographicFront"/>
            <a:lightRig rig="threePt" dir="t">
              <a:rot lat="0" lon="0" rev="7500000"/>
            </a:lightRig>
          </a:scene3d>
        </p:grpSpPr>
        <p:sp>
          <p:nvSpPr>
            <p:cNvPr id="23" name="Rounded Rectangle 22"/>
            <p:cNvSpPr/>
            <p:nvPr/>
          </p:nvSpPr>
          <p:spPr>
            <a:xfrm>
              <a:off x="6106798" y="2788629"/>
              <a:ext cx="1415578" cy="943719"/>
            </a:xfrm>
            <a:prstGeom prst="roundRect">
              <a:avLst>
                <a:gd name="adj" fmla="val 10000"/>
              </a:avLst>
            </a:prstGeom>
            <a:solidFill>
              <a:srgbClr val="0070C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Rounded Rectangle 28"/>
            <p:cNvSpPr/>
            <p:nvPr/>
          </p:nvSpPr>
          <p:spPr>
            <a:xfrm>
              <a:off x="6134439" y="2816270"/>
              <a:ext cx="1360296" cy="888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Credit Agreement</a:t>
              </a:r>
              <a:endParaRPr lang="en-US" sz="1400" b="1" kern="1200" dirty="0"/>
            </a:p>
          </p:txBody>
        </p:sp>
      </p:grpSp>
      <p:sp>
        <p:nvSpPr>
          <p:cNvPr id="43" name="Title 42"/>
          <p:cNvSpPr txBox="1">
            <a:spLocks noGrp="1"/>
          </p:cNvSpPr>
          <p:nvPr>
            <p:ph type="title"/>
          </p:nvPr>
        </p:nvSpPr>
        <p:spPr>
          <a:xfrm>
            <a:off x="457200" y="138548"/>
            <a:ext cx="8229600" cy="1200329"/>
          </a:xfrm>
          <a:prstGeom prst="rect">
            <a:avLst/>
          </a:prstGeom>
          <a:noFill/>
        </p:spPr>
        <p:txBody>
          <a:bodyPr>
            <a:spAutoFit/>
          </a:bodyPr>
          <a:lstStyle/>
          <a:p>
            <a:pPr algn="ctr">
              <a:defRPr/>
            </a:pPr>
            <a:r>
              <a:rPr lang="en-US" sz="3600" dirty="0">
                <a:solidFill>
                  <a:schemeClr val="bg1"/>
                </a:solidFill>
                <a:effectLst>
                  <a:outerShdw blurRad="38100" dist="38100" dir="2700000" algn="tl">
                    <a:srgbClr val="000000"/>
                  </a:outerShdw>
                </a:effectLst>
                <a:latin typeface="+mj-lt"/>
                <a:ea typeface="+mj-ea"/>
                <a:cs typeface="+mj-cs"/>
              </a:rPr>
              <a:t>Hierarchy of legal documents governing Bank operational procurement</a:t>
            </a:r>
          </a:p>
        </p:txBody>
      </p:sp>
      <p:sp>
        <p:nvSpPr>
          <p:cNvPr id="2" name="Slide Number Placeholder 1"/>
          <p:cNvSpPr>
            <a:spLocks noGrp="1"/>
          </p:cNvSpPr>
          <p:nvPr>
            <p:ph type="sldNum" sz="quarter" idx="12"/>
          </p:nvPr>
        </p:nvSpPr>
        <p:spPr/>
        <p:txBody>
          <a:bodyPr/>
          <a:lstStyle/>
          <a:p>
            <a:fld id="{810707F3-8131-46FA-830A-F3DEA7AA1DF6}" type="slidenum">
              <a:rPr lang="en-US" smtClean="0"/>
              <a:t>19</a:t>
            </a:fld>
            <a:endParaRPr lang="en-US"/>
          </a:p>
        </p:txBody>
      </p:sp>
    </p:spTree>
    <p:extLst>
      <p:ext uri="{BB962C8B-B14F-4D97-AF65-F5344CB8AC3E}">
        <p14:creationId xmlns:p14="http://schemas.microsoft.com/office/powerpoint/2010/main" val="243376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6256"/>
          <a:stretch/>
        </p:blipFill>
        <p:spPr bwMode="auto">
          <a:xfrm>
            <a:off x="1025980" y="1600201"/>
            <a:ext cx="7162800" cy="428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028"/>
          <p:cNvSpPr txBox="1">
            <a:spLocks noChangeArrowheads="1"/>
          </p:cNvSpPr>
          <p:nvPr/>
        </p:nvSpPr>
        <p:spPr bwMode="auto">
          <a:xfrm>
            <a:off x="1930854" y="857250"/>
            <a:ext cx="6248400" cy="600164"/>
          </a:xfrm>
          <a:prstGeom prst="rect">
            <a:avLst/>
          </a:prstGeom>
          <a:noFill/>
          <a:ln w="12700">
            <a:noFill/>
            <a:miter lim="800000"/>
            <a:headEnd/>
            <a:tailEnd/>
          </a:ln>
        </p:spPr>
        <p:txBody>
          <a:bodyPr>
            <a:spAutoFit/>
          </a:bodyPr>
          <a:lstStyle/>
          <a:p>
            <a:pPr eaLnBrk="0" hangingPunct="0">
              <a:buNone/>
            </a:pPr>
            <a:r>
              <a:rPr lang="en-US" sz="3300" b="1" dirty="0">
                <a:solidFill>
                  <a:srgbClr val="C00000"/>
                </a:solidFill>
              </a:rPr>
              <a:t>The “World Bank Group”</a:t>
            </a:r>
          </a:p>
        </p:txBody>
      </p:sp>
      <p:sp>
        <p:nvSpPr>
          <p:cNvPr id="4" name="Rectangle 1027"/>
          <p:cNvSpPr txBox="1">
            <a:spLocks noChangeArrowheads="1"/>
          </p:cNvSpPr>
          <p:nvPr/>
        </p:nvSpPr>
        <p:spPr bwMode="auto">
          <a:xfrm>
            <a:off x="2394859" y="5029200"/>
            <a:ext cx="5320393" cy="1028700"/>
          </a:xfrm>
          <a:prstGeom prst="rect">
            <a:avLst/>
          </a:prstGeom>
          <a:noFill/>
          <a:ln w="9525">
            <a:noFill/>
            <a:miter lim="800000"/>
            <a:headEnd/>
            <a:tailEnd/>
          </a:ln>
        </p:spPr>
        <p:txBody>
          <a:bodyPr vert="horz" wrap="square" lIns="68577" tIns="34289" rIns="68577" bIns="34289" numCol="1" anchor="t" anchorCtr="0" compatLnSpc="1">
            <a:prstTxWarp prst="textNoShape">
              <a:avLst/>
            </a:prstTxWarp>
          </a:bodyPr>
          <a:lstStyle/>
          <a:p>
            <a:pPr marL="517922" lvl="1" fontAlgn="t">
              <a:spcAft>
                <a:spcPct val="0"/>
              </a:spcAft>
              <a:defRPr/>
            </a:pPr>
            <a:r>
              <a:rPr lang="en-US" sz="2000" b="1" i="1" dirty="0">
                <a:solidFill>
                  <a:srgbClr val="FFFF00"/>
                </a:solidFill>
              </a:rPr>
              <a:t>Our Mission: End extreme poverty within a generation and boost shared prosperity.</a:t>
            </a:r>
          </a:p>
        </p:txBody>
      </p:sp>
    </p:spTree>
    <p:extLst>
      <p:ext uri="{BB962C8B-B14F-4D97-AF65-F5344CB8AC3E}">
        <p14:creationId xmlns:p14="http://schemas.microsoft.com/office/powerpoint/2010/main" val="207463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Bank’s Preference</a:t>
            </a:r>
            <a:endParaRPr lang="en-US" dirty="0"/>
          </a:p>
        </p:txBody>
      </p:sp>
      <p:sp>
        <p:nvSpPr>
          <p:cNvPr id="4" name="Rectangle 3"/>
          <p:cNvSpPr>
            <a:spLocks noGrp="1" noChangeArrowheads="1"/>
          </p:cNvSpPr>
          <p:nvPr>
            <p:ph idx="1"/>
          </p:nvPr>
        </p:nvSpPr>
        <p:spPr/>
        <p:txBody>
          <a:bodyPr>
            <a:normAutofit fontScale="92500"/>
          </a:bodyPr>
          <a:lstStyle/>
          <a:p>
            <a:pPr>
              <a:lnSpc>
                <a:spcPct val="90000"/>
              </a:lnSpc>
            </a:pPr>
            <a:r>
              <a:rPr lang="en-US" b="1" dirty="0" smtClean="0">
                <a:cs typeface="Times New Roman" pitchFamily="18" charset="0"/>
              </a:rPr>
              <a:t>Open Competition is the basis of efficient Public Procurement.</a:t>
            </a:r>
          </a:p>
          <a:p>
            <a:pPr marL="0" indent="0">
              <a:lnSpc>
                <a:spcPct val="90000"/>
              </a:lnSpc>
              <a:buNone/>
            </a:pPr>
            <a:endParaRPr lang="en-US" b="1" dirty="0" smtClean="0">
              <a:cs typeface="Times New Roman" pitchFamily="18" charset="0"/>
            </a:endParaRPr>
          </a:p>
          <a:p>
            <a:pPr>
              <a:lnSpc>
                <a:spcPct val="90000"/>
              </a:lnSpc>
            </a:pPr>
            <a:r>
              <a:rPr lang="en-US" b="1" dirty="0" smtClean="0">
                <a:solidFill>
                  <a:srgbClr val="0070C0"/>
                </a:solidFill>
                <a:cs typeface="Times New Roman" pitchFamily="18" charset="0"/>
              </a:rPr>
              <a:t>Borrowers to select appropriate Method for each Package and discuss during appraisal.</a:t>
            </a:r>
          </a:p>
          <a:p>
            <a:pPr>
              <a:lnSpc>
                <a:spcPct val="90000"/>
              </a:lnSpc>
            </a:pPr>
            <a:endParaRPr lang="en-US" b="1" dirty="0" smtClean="0">
              <a:solidFill>
                <a:srgbClr val="0070C0"/>
              </a:solidFill>
              <a:cs typeface="Times New Roman" pitchFamily="18" charset="0"/>
            </a:endParaRPr>
          </a:p>
          <a:p>
            <a:pPr>
              <a:lnSpc>
                <a:spcPct val="90000"/>
              </a:lnSpc>
            </a:pPr>
            <a:r>
              <a:rPr lang="en-US" b="1" dirty="0" smtClean="0">
                <a:solidFill>
                  <a:srgbClr val="C00000"/>
                </a:solidFill>
                <a:cs typeface="Times New Roman" pitchFamily="18" charset="0"/>
              </a:rPr>
              <a:t>ICB should be chosen where feasible/appropriate with domestic preference if applicable .</a:t>
            </a:r>
          </a:p>
          <a:p>
            <a:pPr>
              <a:lnSpc>
                <a:spcPct val="90000"/>
              </a:lnSpc>
            </a:pPr>
            <a:endParaRPr lang="en-US" b="1" dirty="0" smtClean="0">
              <a:solidFill>
                <a:srgbClr val="C00000"/>
              </a:solidFill>
              <a:cs typeface="Times New Roman" pitchFamily="18" charset="0"/>
            </a:endParaRPr>
          </a:p>
          <a:p>
            <a:pPr>
              <a:lnSpc>
                <a:spcPct val="90000"/>
              </a:lnSpc>
            </a:pPr>
            <a:r>
              <a:rPr lang="en-US" b="1" dirty="0" smtClean="0">
                <a:cs typeface="Times New Roman" pitchFamily="18" charset="0"/>
              </a:rPr>
              <a:t>Procurement Plan should indicate the appropriate method chosen, package wise, for review by Bank.</a:t>
            </a:r>
          </a:p>
          <a:p>
            <a:pPr>
              <a:lnSpc>
                <a:spcPct val="90000"/>
              </a:lnSpc>
            </a:pPr>
            <a:endParaRPr lang="en-US" b="1" dirty="0" smtClean="0">
              <a:cs typeface="Times New Roman" pitchFamily="18" charset="0"/>
            </a:endParaRPr>
          </a:p>
          <a:p>
            <a:pPr>
              <a:lnSpc>
                <a:spcPct val="90000"/>
              </a:lnSpc>
            </a:pPr>
            <a:r>
              <a:rPr lang="en-US" b="1" dirty="0" smtClean="0">
                <a:solidFill>
                  <a:srgbClr val="C00000"/>
                </a:solidFill>
                <a:cs typeface="Times New Roman" pitchFamily="18" charset="0"/>
              </a:rPr>
              <a:t>The Reference to PP is reflected in legal agreements.</a:t>
            </a:r>
          </a:p>
        </p:txBody>
      </p:sp>
      <p:sp>
        <p:nvSpPr>
          <p:cNvPr id="3" name="Slide Number Placeholder 2"/>
          <p:cNvSpPr>
            <a:spLocks noGrp="1"/>
          </p:cNvSpPr>
          <p:nvPr>
            <p:ph type="sldNum" sz="quarter" idx="12"/>
          </p:nvPr>
        </p:nvSpPr>
        <p:spPr/>
        <p:txBody>
          <a:bodyPr/>
          <a:lstStyle/>
          <a:p>
            <a:fld id="{810707F3-8131-46FA-830A-F3DEA7AA1DF6}" type="slidenum">
              <a:rPr lang="en-US" smtClean="0"/>
              <a:t>20</a:t>
            </a:fld>
            <a:endParaRPr lang="en-US"/>
          </a:p>
        </p:txBody>
      </p:sp>
    </p:spTree>
    <p:extLst>
      <p:ext uri="{BB962C8B-B14F-4D97-AF65-F5344CB8AC3E}">
        <p14:creationId xmlns:p14="http://schemas.microsoft.com/office/powerpoint/2010/main" val="1144709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4" name="Rectangle 11"/>
          <p:cNvSpPr txBox="1">
            <a:spLocks noChangeArrowheads="1"/>
          </p:cNvSpPr>
          <p:nvPr/>
        </p:nvSpPr>
        <p:spPr>
          <a:xfrm>
            <a:off x="577273" y="1692564"/>
            <a:ext cx="85344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SzPct val="90000"/>
              <a:buFont typeface="Wingdings" pitchFamily="2" charset="2"/>
              <a:buChar char="Ø"/>
            </a:pPr>
            <a:r>
              <a:rPr lang="en-US" b="1" dirty="0">
                <a:solidFill>
                  <a:schemeClr val="accent1">
                    <a:lumMod val="75000"/>
                  </a:schemeClr>
                </a:solidFill>
              </a:rPr>
              <a:t>Applicable Procurement Guidelines May 2004, updated Oct 2006 revised May 2010 (Latest Guidelines are January 2011)</a:t>
            </a:r>
          </a:p>
          <a:p>
            <a:pPr>
              <a:buSzPct val="90000"/>
              <a:buFont typeface="Wingdings" pitchFamily="2" charset="2"/>
              <a:buNone/>
            </a:pPr>
            <a:endParaRPr lang="en-US" b="1" dirty="0">
              <a:solidFill>
                <a:schemeClr val="accent1">
                  <a:lumMod val="75000"/>
                </a:schemeClr>
              </a:solidFill>
            </a:endParaRPr>
          </a:p>
          <a:p>
            <a:pPr>
              <a:buSzPct val="90000"/>
              <a:buFont typeface="Wingdings" pitchFamily="2" charset="2"/>
              <a:buChar char="Ø"/>
            </a:pPr>
            <a:r>
              <a:rPr lang="en-US" b="1" dirty="0">
                <a:solidFill>
                  <a:schemeClr val="accent1">
                    <a:lumMod val="75000"/>
                  </a:schemeClr>
                </a:solidFill>
              </a:rPr>
              <a:t>Public Procurement </a:t>
            </a:r>
          </a:p>
          <a:p>
            <a:pPr>
              <a:buSzPct val="90000"/>
              <a:buFont typeface="Wingdings" pitchFamily="2" charset="2"/>
              <a:buNone/>
            </a:pPr>
            <a:r>
              <a:rPr lang="en-US" b="1" dirty="0">
                <a:solidFill>
                  <a:schemeClr val="accent1">
                    <a:lumMod val="75000"/>
                  </a:schemeClr>
                </a:solidFill>
              </a:rPr>
              <a:t>	- Economy</a:t>
            </a:r>
          </a:p>
          <a:p>
            <a:pPr>
              <a:buSzPct val="90000"/>
              <a:buFont typeface="Wingdings" pitchFamily="2" charset="2"/>
              <a:buNone/>
            </a:pPr>
            <a:r>
              <a:rPr lang="en-US" b="1" dirty="0">
                <a:solidFill>
                  <a:schemeClr val="accent1">
                    <a:lumMod val="75000"/>
                  </a:schemeClr>
                </a:solidFill>
              </a:rPr>
              <a:t>	- Efficiency</a:t>
            </a:r>
          </a:p>
          <a:p>
            <a:pPr>
              <a:buSzPct val="90000"/>
              <a:buFont typeface="Wingdings" pitchFamily="2" charset="2"/>
              <a:buNone/>
            </a:pPr>
            <a:r>
              <a:rPr lang="en-US" b="1" dirty="0">
                <a:solidFill>
                  <a:schemeClr val="accent1">
                    <a:lumMod val="75000"/>
                  </a:schemeClr>
                </a:solidFill>
              </a:rPr>
              <a:t>	- Transparency</a:t>
            </a:r>
          </a:p>
          <a:p>
            <a:pPr>
              <a:buSzPct val="90000"/>
              <a:buFont typeface="Wingdings" pitchFamily="2" charset="2"/>
              <a:buNone/>
            </a:pPr>
            <a:r>
              <a:rPr lang="en-US" b="1" dirty="0">
                <a:solidFill>
                  <a:schemeClr val="accent1">
                    <a:lumMod val="75000"/>
                  </a:schemeClr>
                </a:solidFill>
              </a:rPr>
              <a:t>	- Fairness </a:t>
            </a:r>
          </a:p>
        </p:txBody>
      </p:sp>
      <p:pic>
        <p:nvPicPr>
          <p:cNvPr id="5" name="Picture 5" descr="j014948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800600" y="3022600"/>
            <a:ext cx="3505200" cy="3562350"/>
          </a:xfrm>
        </p:spPr>
      </p:pic>
      <p:sp>
        <p:nvSpPr>
          <p:cNvPr id="3" name="Slide Number Placeholder 2"/>
          <p:cNvSpPr>
            <a:spLocks noGrp="1"/>
          </p:cNvSpPr>
          <p:nvPr>
            <p:ph type="sldNum" sz="quarter" idx="12"/>
          </p:nvPr>
        </p:nvSpPr>
        <p:spPr/>
        <p:txBody>
          <a:bodyPr/>
          <a:lstStyle/>
          <a:p>
            <a:fld id="{810707F3-8131-46FA-830A-F3DEA7AA1DF6}" type="slidenum">
              <a:rPr lang="en-US" smtClean="0"/>
              <a:t>21</a:t>
            </a:fld>
            <a:endParaRPr lang="en-US"/>
          </a:p>
        </p:txBody>
      </p:sp>
    </p:spTree>
    <p:extLst>
      <p:ext uri="{BB962C8B-B14F-4D97-AF65-F5344CB8AC3E}">
        <p14:creationId xmlns:p14="http://schemas.microsoft.com/office/powerpoint/2010/main" val="50554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6" name="Rectangle 10"/>
          <p:cNvSpPr>
            <a:spLocks noGrp="1" noChangeArrowheads="1"/>
          </p:cNvSpPr>
          <p:nvPr>
            <p:ph type="title"/>
          </p:nvPr>
        </p:nvSpPr>
        <p:spPr/>
        <p:txBody>
          <a:bodyPr>
            <a:noAutofit/>
          </a:bodyPr>
          <a:lstStyle/>
          <a:p>
            <a:pPr fontAlgn="auto">
              <a:spcAft>
                <a:spcPts val="0"/>
              </a:spcAft>
              <a:defRPr/>
            </a:pPr>
            <a:r>
              <a:rPr lang="en-US" sz="3600" dirty="0"/>
              <a:t>Procurement Guidelines</a:t>
            </a:r>
            <a:br>
              <a:rPr lang="en-US" sz="3600" dirty="0"/>
            </a:br>
            <a:r>
              <a:rPr lang="en-US" sz="3600" dirty="0"/>
              <a:t>(May 2004, updated Oct 2006 revised May 2010)</a:t>
            </a:r>
          </a:p>
        </p:txBody>
      </p:sp>
      <p:sp>
        <p:nvSpPr>
          <p:cNvPr id="7" name="Rectangle 3"/>
          <p:cNvSpPr txBox="1">
            <a:spLocks noChangeArrowheads="1"/>
          </p:cNvSpPr>
          <p:nvPr/>
        </p:nvSpPr>
        <p:spPr>
          <a:xfrm>
            <a:off x="457200" y="2667000"/>
            <a:ext cx="5105400" cy="34639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0"/>
              </a:spcBef>
              <a:spcAft>
                <a:spcPts val="800"/>
              </a:spcAft>
              <a:buClr>
                <a:schemeClr val="accent1"/>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711200" indent="-711200">
              <a:buFont typeface="Wingdings" pitchFamily="2" charset="2"/>
              <a:buNone/>
            </a:pPr>
            <a:r>
              <a:rPr lang="en-US" b="1" dirty="0" smtClean="0">
                <a:solidFill>
                  <a:srgbClr val="C00000"/>
                </a:solidFill>
              </a:rPr>
              <a:t>Goods and Works &amp; Non consulting services</a:t>
            </a:r>
          </a:p>
          <a:p>
            <a:pPr marL="711200" indent="-711200">
              <a:buFont typeface="Wingdings" pitchFamily="2" charset="2"/>
              <a:buNone/>
            </a:pPr>
            <a:endParaRPr lang="en-US" b="1" dirty="0" smtClean="0">
              <a:solidFill>
                <a:srgbClr val="FE9B03"/>
              </a:solidFill>
            </a:endParaRPr>
          </a:p>
          <a:p>
            <a:pPr marL="711200" indent="-711200">
              <a:buFont typeface="Wingdings" pitchFamily="2" charset="2"/>
              <a:buAutoNum type="romanUcPeriod"/>
            </a:pPr>
            <a:r>
              <a:rPr lang="en-US" sz="2200" dirty="0" smtClean="0"/>
              <a:t>Introduction</a:t>
            </a:r>
          </a:p>
          <a:p>
            <a:pPr marL="711200" indent="-711200">
              <a:buFont typeface="Wingdings" pitchFamily="2" charset="2"/>
              <a:buAutoNum type="romanUcPeriod"/>
            </a:pPr>
            <a:r>
              <a:rPr lang="en-US" sz="2200" dirty="0" smtClean="0"/>
              <a:t>International Competitive Bidding</a:t>
            </a:r>
          </a:p>
          <a:p>
            <a:pPr marL="711200" indent="-711200">
              <a:buFont typeface="Wingdings" pitchFamily="2" charset="2"/>
              <a:buAutoNum type="romanUcPeriod"/>
            </a:pPr>
            <a:r>
              <a:rPr lang="en-US" sz="2200" dirty="0" smtClean="0"/>
              <a:t>Other Methods</a:t>
            </a:r>
          </a:p>
          <a:p>
            <a:pPr marL="711200" indent="-711200">
              <a:buFont typeface="Wingdings" pitchFamily="2" charset="2"/>
              <a:buAutoNum type="romanUcPeriod"/>
            </a:pPr>
            <a:r>
              <a:rPr lang="en-US" sz="2200" dirty="0" smtClean="0"/>
              <a:t>Appendices</a:t>
            </a:r>
            <a:r>
              <a:rPr lang="en-US" sz="2200" b="1" dirty="0" smtClean="0"/>
              <a:t>	</a:t>
            </a: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30400"/>
            <a:ext cx="20669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10707F3-8131-46FA-830A-F3DEA7AA1DF6}" type="slidenum">
              <a:rPr lang="en-US" smtClean="0"/>
              <a:t>22</a:t>
            </a:fld>
            <a:endParaRPr lang="en-US"/>
          </a:p>
        </p:txBody>
      </p:sp>
    </p:spTree>
    <p:extLst>
      <p:ext uri="{BB962C8B-B14F-4D97-AF65-F5344CB8AC3E}">
        <p14:creationId xmlns:p14="http://schemas.microsoft.com/office/powerpoint/2010/main" val="1931455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11664"/>
          </a:xfrm>
        </p:spPr>
        <p:txBody>
          <a:bodyPr>
            <a:normAutofit fontScale="90000"/>
          </a:bodyPr>
          <a:lstStyle/>
          <a:p>
            <a:r>
              <a:rPr lang="en-US" sz="4000" dirty="0">
                <a:solidFill>
                  <a:schemeClr val="bg1"/>
                </a:solidFill>
                <a:effectLst>
                  <a:outerShdw blurRad="38100" dist="38100" dir="2700000" algn="tl">
                    <a:srgbClr val="000000"/>
                  </a:outerShdw>
                </a:effectLst>
              </a:rPr>
              <a:t>Consultant Guidelines</a:t>
            </a:r>
            <a:br>
              <a:rPr lang="en-US" sz="4000" dirty="0">
                <a:solidFill>
                  <a:schemeClr val="bg1"/>
                </a:solidFill>
                <a:effectLst>
                  <a:outerShdw blurRad="38100" dist="38100" dir="2700000" algn="tl">
                    <a:srgbClr val="000000"/>
                  </a:outerShdw>
                </a:effectLst>
              </a:rPr>
            </a:br>
            <a:r>
              <a:rPr lang="en-US" sz="4000" dirty="0">
                <a:solidFill>
                  <a:schemeClr val="bg1"/>
                </a:solidFill>
                <a:effectLst>
                  <a:outerShdw blurRad="38100" dist="38100" dir="2700000" algn="tl">
                    <a:srgbClr val="000000"/>
                  </a:outerShdw>
                </a:effectLst>
              </a:rPr>
              <a:t>(May 2004, updated Oct. 2006 revised May 2010 )</a:t>
            </a:r>
            <a:r>
              <a:rPr lang="en-US" b="1" dirty="0">
                <a:solidFill>
                  <a:schemeClr val="tx2"/>
                </a:solidFill>
                <a:effectLst>
                  <a:outerShdw blurRad="38100" dist="38100" dir="2700000" algn="tl">
                    <a:srgbClr val="000000"/>
                  </a:outerShdw>
                </a:effectLst>
              </a:rPr>
              <a:t/>
            </a:r>
            <a:br>
              <a:rPr lang="en-US" b="1" dirty="0">
                <a:solidFill>
                  <a:schemeClr val="tx2"/>
                </a:solidFill>
                <a:effectLst>
                  <a:outerShdw blurRad="38100" dist="38100" dir="2700000" algn="tl">
                    <a:srgbClr val="000000"/>
                  </a:outerShdw>
                </a:effectLst>
              </a:rPr>
            </a:b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txBox="1">
            <a:spLocks noChangeArrowheads="1"/>
          </p:cNvSpPr>
          <p:nvPr/>
        </p:nvSpPr>
        <p:spPr bwMode="auto">
          <a:xfrm>
            <a:off x="3200400" y="2438400"/>
            <a:ext cx="5124450" cy="3505200"/>
          </a:xfrm>
          <a:prstGeom prst="rect">
            <a:avLst/>
          </a:prstGeom>
          <a:noFill/>
          <a:ln w="9525">
            <a:noFill/>
            <a:miter lim="800000"/>
            <a:headEnd/>
            <a:tailEnd/>
          </a:ln>
          <a:effectLst/>
        </p:spPr>
        <p:txBody>
          <a:bodyPr/>
          <a:lstStyle/>
          <a:p>
            <a:pPr marL="711200" indent="-711200">
              <a:lnSpc>
                <a:spcPct val="90000"/>
              </a:lnSpc>
              <a:spcAft>
                <a:spcPts val="800"/>
              </a:spcAft>
              <a:buClr>
                <a:schemeClr val="accent1"/>
              </a:buClr>
              <a:buSzPct val="100000"/>
              <a:defRPr/>
            </a:pPr>
            <a:r>
              <a:rPr lang="en-US" sz="2400" b="1" dirty="0">
                <a:solidFill>
                  <a:srgbClr val="C00000"/>
                </a:solidFill>
              </a:rPr>
              <a:t>Consulting Services</a:t>
            </a:r>
          </a:p>
          <a:p>
            <a:pPr marL="609600" indent="-609600">
              <a:lnSpc>
                <a:spcPct val="90000"/>
              </a:lnSpc>
              <a:spcBef>
                <a:spcPct val="20000"/>
              </a:spcBef>
              <a:buSzPct val="75000"/>
              <a:buFont typeface="Wingdings" pitchFamily="2" charset="2"/>
              <a:buNone/>
              <a:defRPr/>
            </a:pPr>
            <a:endParaRPr lang="en-US" sz="2000" kern="0" dirty="0">
              <a:solidFill>
                <a:srgbClr val="FE9B03"/>
              </a:solidFill>
              <a:latin typeface="+mn-lt"/>
              <a:cs typeface="Arial" pitchFamily="34" charset="0"/>
            </a:endParaRPr>
          </a:p>
          <a:p>
            <a:pPr marL="609600" indent="-609600">
              <a:lnSpc>
                <a:spcPct val="90000"/>
              </a:lnSpc>
              <a:spcBef>
                <a:spcPct val="20000"/>
              </a:spcBef>
              <a:buSzPct val="75000"/>
              <a:buFont typeface="Wingdings" pitchFamily="2" charset="2"/>
              <a:buAutoNum type="romanUcPeriod"/>
              <a:defRPr/>
            </a:pPr>
            <a:r>
              <a:rPr lang="en-US" sz="2200" kern="0" dirty="0">
                <a:latin typeface="+mn-lt"/>
                <a:cs typeface="Arial" pitchFamily="34" charset="0"/>
              </a:rPr>
              <a:t>Introduction</a:t>
            </a:r>
          </a:p>
          <a:p>
            <a:pPr marL="609600" indent="-609600">
              <a:lnSpc>
                <a:spcPct val="90000"/>
              </a:lnSpc>
              <a:spcBef>
                <a:spcPct val="20000"/>
              </a:spcBef>
              <a:buSzPct val="75000"/>
              <a:buFont typeface="Wingdings" pitchFamily="2" charset="2"/>
              <a:buAutoNum type="romanUcPeriod"/>
              <a:defRPr/>
            </a:pPr>
            <a:r>
              <a:rPr lang="en-US" sz="2200" kern="0" dirty="0">
                <a:latin typeface="+mn-lt"/>
                <a:cs typeface="Arial" pitchFamily="34" charset="0"/>
              </a:rPr>
              <a:t>Quality- and Cost-Based Selection</a:t>
            </a:r>
          </a:p>
          <a:p>
            <a:pPr marL="609600" indent="-609600">
              <a:lnSpc>
                <a:spcPct val="90000"/>
              </a:lnSpc>
              <a:spcBef>
                <a:spcPct val="20000"/>
              </a:spcBef>
              <a:buSzPct val="75000"/>
              <a:buFont typeface="Wingdings" pitchFamily="2" charset="2"/>
              <a:buAutoNum type="romanUcPeriod"/>
              <a:defRPr/>
            </a:pPr>
            <a:r>
              <a:rPr lang="en-US" sz="2200" kern="0" dirty="0">
                <a:latin typeface="+mn-lt"/>
                <a:cs typeface="Arial" pitchFamily="34" charset="0"/>
              </a:rPr>
              <a:t>Other Methods</a:t>
            </a:r>
          </a:p>
          <a:p>
            <a:pPr marL="609600" indent="-609600">
              <a:lnSpc>
                <a:spcPct val="90000"/>
              </a:lnSpc>
              <a:spcBef>
                <a:spcPct val="20000"/>
              </a:spcBef>
              <a:buSzPct val="75000"/>
              <a:buFont typeface="Wingdings" pitchFamily="2" charset="2"/>
              <a:buAutoNum type="romanUcPeriod"/>
              <a:defRPr/>
            </a:pPr>
            <a:r>
              <a:rPr lang="en-US" sz="2200" kern="0" dirty="0">
                <a:latin typeface="+mn-lt"/>
                <a:cs typeface="Arial" pitchFamily="34" charset="0"/>
              </a:rPr>
              <a:t>Types of Contracts and Important Provisions</a:t>
            </a:r>
          </a:p>
          <a:p>
            <a:pPr marL="609600" indent="-609600">
              <a:lnSpc>
                <a:spcPct val="90000"/>
              </a:lnSpc>
              <a:spcBef>
                <a:spcPct val="20000"/>
              </a:spcBef>
              <a:buSzPct val="75000"/>
              <a:buFont typeface="Wingdings" pitchFamily="2" charset="2"/>
              <a:buAutoNum type="romanUcPeriod"/>
              <a:defRPr/>
            </a:pPr>
            <a:r>
              <a:rPr lang="en-US" sz="2200" kern="0" dirty="0">
                <a:latin typeface="+mn-lt"/>
                <a:cs typeface="Arial" pitchFamily="34" charset="0"/>
              </a:rPr>
              <a:t>Selection of Individual Consultants</a:t>
            </a:r>
          </a:p>
          <a:p>
            <a:pPr marL="609600" indent="-609600">
              <a:lnSpc>
                <a:spcPct val="90000"/>
              </a:lnSpc>
              <a:spcBef>
                <a:spcPct val="20000"/>
              </a:spcBef>
              <a:buSzPct val="75000"/>
              <a:buFont typeface="Wingdings" pitchFamily="2" charset="2"/>
              <a:buAutoNum type="romanUcPeriod"/>
              <a:defRPr/>
            </a:pPr>
            <a:r>
              <a:rPr lang="en-US" sz="2200" kern="0" dirty="0">
                <a:latin typeface="+mn-lt"/>
                <a:cs typeface="Arial" pitchFamily="34" charset="0"/>
              </a:rPr>
              <a:t>Appendices</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20812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810707F3-8131-46FA-830A-F3DEA7AA1DF6}" type="slidenum">
              <a:rPr lang="en-US" smtClean="0"/>
              <a:t>23</a:t>
            </a:fld>
            <a:endParaRPr lang="en-US"/>
          </a:p>
        </p:txBody>
      </p:sp>
    </p:spTree>
    <p:extLst>
      <p:ext uri="{BB962C8B-B14F-4D97-AF65-F5344CB8AC3E}">
        <p14:creationId xmlns:p14="http://schemas.microsoft.com/office/powerpoint/2010/main" val="3599297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Procurement Process</a:t>
            </a:r>
            <a:endParaRPr lang="en-US" sz="4000" dirty="0"/>
          </a:p>
        </p:txBody>
      </p:sp>
      <p:sp>
        <p:nvSpPr>
          <p:cNvPr id="4" name="Content Placeholder 3"/>
          <p:cNvSpPr>
            <a:spLocks noGrp="1"/>
          </p:cNvSpPr>
          <p:nvPr>
            <p:ph sz="half" idx="2"/>
          </p:nvPr>
        </p:nvSpPr>
        <p:spPr>
          <a:xfrm>
            <a:off x="457200" y="1371601"/>
            <a:ext cx="4038600" cy="4419600"/>
          </a:xfrm>
        </p:spPr>
        <p:txBody>
          <a:bodyPr>
            <a:noAutofit/>
          </a:bodyPr>
          <a:lstStyle/>
          <a:p>
            <a:r>
              <a:rPr lang="en-GB" sz="2800" dirty="0" smtClean="0"/>
              <a:t>The procurement process spans a life cycle from identification of the need, through the selection of suppliers, to post-contract award management, including disposal / complaint redressal</a:t>
            </a:r>
          </a:p>
          <a:p>
            <a:pPr>
              <a:buNone/>
            </a:pPr>
            <a:endParaRPr lang="en-US" sz="2800" dirty="0"/>
          </a:p>
        </p:txBody>
      </p:sp>
      <p:pic>
        <p:nvPicPr>
          <p:cNvPr id="14" name="Content Placeholder 13" descr="Procurement_Process.jpg"/>
          <p:cNvPicPr>
            <a:picLocks noGrp="1" noChangeAspect="1"/>
          </p:cNvPicPr>
          <p:nvPr>
            <p:ph sz="quarter" idx="4"/>
          </p:nvPr>
        </p:nvPicPr>
        <p:blipFill>
          <a:blip r:embed="rId3" cstate="print"/>
          <a:stretch>
            <a:fillRect/>
          </a:stretch>
        </p:blipFill>
        <p:spPr>
          <a:xfrm>
            <a:off x="4495800" y="1905000"/>
            <a:ext cx="3981450" cy="3352800"/>
          </a:xfrm>
        </p:spPr>
      </p:pic>
      <p:sp>
        <p:nvSpPr>
          <p:cNvPr id="11" name="Date Placeholder 10"/>
          <p:cNvSpPr>
            <a:spLocks noGrp="1"/>
          </p:cNvSpPr>
          <p:nvPr>
            <p:ph type="dt" sz="half" idx="10"/>
          </p:nvPr>
        </p:nvSpPr>
        <p:spPr/>
        <p:txBody>
          <a:bodyPr/>
          <a:lstStyle/>
          <a:p>
            <a:fld id="{884CD67A-A7E9-4323-828F-01EE0773E9E8}" type="datetime1">
              <a:rPr lang="en-US" smtClean="0"/>
              <a:t>11/16/2015</a:t>
            </a:fld>
            <a:endParaRPr lang="en-GB"/>
          </a:p>
        </p:txBody>
      </p:sp>
      <p:sp>
        <p:nvSpPr>
          <p:cNvPr id="12" name="Slide Number Placeholder 11"/>
          <p:cNvSpPr>
            <a:spLocks noGrp="1"/>
          </p:cNvSpPr>
          <p:nvPr>
            <p:ph type="sldNum" sz="quarter" idx="12"/>
          </p:nvPr>
        </p:nvSpPr>
        <p:spPr/>
        <p:txBody>
          <a:bodyPr/>
          <a:lstStyle/>
          <a:p>
            <a:fld id="{7F6E1BEC-B208-40C8-83CC-B3A801ADF848}" type="slidenum">
              <a:rPr lang="en-GB" smtClean="0"/>
              <a:pPr/>
              <a:t>24</a:t>
            </a:fld>
            <a:endParaRPr lang="en-GB"/>
          </a:p>
        </p:txBody>
      </p:sp>
      <p:sp>
        <p:nvSpPr>
          <p:cNvPr id="13" name="Footer Placeholder 1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99076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Procurement Categories </a:t>
            </a:r>
            <a:br>
              <a:rPr lang="en-US" dirty="0" smtClean="0"/>
            </a:br>
            <a:endParaRPr lang="en-US" dirty="0"/>
          </a:p>
        </p:txBody>
      </p:sp>
      <p:graphicFrame>
        <p:nvGraphicFramePr>
          <p:cNvPr id="8" name="Content Placeholder 7"/>
          <p:cNvGraphicFramePr>
            <a:graphicFrameLocks noGrp="1"/>
          </p:cNvGraphicFramePr>
          <p:nvPr>
            <p:ph idx="1"/>
          </p:nvPr>
        </p:nvGraphicFramePr>
        <p:xfrm>
          <a:off x="457200" y="1295400"/>
          <a:ext cx="434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029200" y="1371600"/>
            <a:ext cx="3810000" cy="2246769"/>
          </a:xfrm>
          <a:prstGeom prst="rect">
            <a:avLst/>
          </a:prstGeom>
          <a:noFill/>
        </p:spPr>
        <p:txBody>
          <a:bodyPr wrap="square" rtlCol="0">
            <a:spAutoFit/>
          </a:bodyPr>
          <a:lstStyle/>
          <a:p>
            <a:r>
              <a:rPr lang="en-US" sz="2800" dirty="0" smtClean="0"/>
              <a:t>The  relative percentage of Works , Goods and Service/Non Consultancy Service </a:t>
            </a:r>
            <a:r>
              <a:rPr lang="en-US" sz="2800" b="1" u="sng" dirty="0" smtClean="0"/>
              <a:t>may vary from project to project</a:t>
            </a:r>
            <a:r>
              <a:rPr lang="en-US" sz="2800" dirty="0" smtClean="0"/>
              <a:t>.</a:t>
            </a:r>
          </a:p>
        </p:txBody>
      </p:sp>
      <p:sp>
        <p:nvSpPr>
          <p:cNvPr id="11" name="Date Placeholder 10"/>
          <p:cNvSpPr>
            <a:spLocks noGrp="1"/>
          </p:cNvSpPr>
          <p:nvPr>
            <p:ph type="dt" sz="half" idx="10"/>
          </p:nvPr>
        </p:nvSpPr>
        <p:spPr/>
        <p:txBody>
          <a:bodyPr/>
          <a:lstStyle/>
          <a:p>
            <a:fld id="{9FE76046-434E-4E1B-917A-3642384CC025}" type="datetime1">
              <a:rPr lang="en-US" smtClean="0"/>
              <a:t>11/16/2015</a:t>
            </a:fld>
            <a:endParaRPr lang="en-GB"/>
          </a:p>
        </p:txBody>
      </p:sp>
      <p:sp>
        <p:nvSpPr>
          <p:cNvPr id="12" name="Slide Number Placeholder 11"/>
          <p:cNvSpPr>
            <a:spLocks noGrp="1"/>
          </p:cNvSpPr>
          <p:nvPr>
            <p:ph type="sldNum" sz="quarter" idx="12"/>
          </p:nvPr>
        </p:nvSpPr>
        <p:spPr/>
        <p:txBody>
          <a:bodyPr/>
          <a:lstStyle/>
          <a:p>
            <a:fld id="{7F6E1BEC-B208-40C8-83CC-B3A801ADF848}" type="slidenum">
              <a:rPr lang="en-GB" smtClean="0"/>
              <a:pPr/>
              <a:t>25</a:t>
            </a:fld>
            <a:endParaRPr lang="en-GB"/>
          </a:p>
        </p:txBody>
      </p:sp>
      <p:sp>
        <p:nvSpPr>
          <p:cNvPr id="13" name="Footer Placeholder 1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42475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2192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1447800" y="3733800"/>
          <a:ext cx="6705600" cy="243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a:xfrm>
            <a:off x="457200" y="0"/>
            <a:ext cx="8229600" cy="1295400"/>
          </a:xfrm>
        </p:spPr>
        <p:txBody>
          <a:bodyPr>
            <a:normAutofit/>
          </a:bodyPr>
          <a:lstStyle/>
          <a:p>
            <a:r>
              <a:rPr lang="en-GB" sz="4000" dirty="0" smtClean="0"/>
              <a:t>Procurement Methods</a:t>
            </a:r>
            <a:endParaRPr lang="en-GB" sz="4000" dirty="0"/>
          </a:p>
        </p:txBody>
      </p:sp>
      <p:sp>
        <p:nvSpPr>
          <p:cNvPr id="8" name="Date Placeholder 7"/>
          <p:cNvSpPr>
            <a:spLocks noGrp="1"/>
          </p:cNvSpPr>
          <p:nvPr>
            <p:ph type="dt" sz="half" idx="10"/>
          </p:nvPr>
        </p:nvSpPr>
        <p:spPr/>
        <p:txBody>
          <a:bodyPr/>
          <a:lstStyle/>
          <a:p>
            <a:fld id="{DCA0EA6F-E55F-4845-A8E8-C09CF976DAA2}" type="datetime1">
              <a:rPr lang="en-US" smtClean="0"/>
              <a:t>11/16/2015</a:t>
            </a:fld>
            <a:endParaRPr lang="en-GB"/>
          </a:p>
        </p:txBody>
      </p:sp>
      <p:sp>
        <p:nvSpPr>
          <p:cNvPr id="10" name="Slide Number Placeholder 9"/>
          <p:cNvSpPr>
            <a:spLocks noGrp="1"/>
          </p:cNvSpPr>
          <p:nvPr>
            <p:ph type="sldNum" sz="quarter" idx="12"/>
          </p:nvPr>
        </p:nvSpPr>
        <p:spPr/>
        <p:txBody>
          <a:bodyPr/>
          <a:lstStyle/>
          <a:p>
            <a:fld id="{7F6E1BEC-B208-40C8-83CC-B3A801ADF848}" type="slidenum">
              <a:rPr lang="en-GB" smtClean="0"/>
              <a:pPr/>
              <a:t>26</a:t>
            </a:fld>
            <a:endParaRPr lang="en-GB"/>
          </a:p>
        </p:txBody>
      </p:sp>
      <p:sp>
        <p:nvSpPr>
          <p:cNvPr id="11" name="Footer Placeholder 10"/>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4074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a:bodyPr>
          <a:lstStyle/>
          <a:p>
            <a:r>
              <a:rPr lang="en-GB" sz="4000" dirty="0" smtClean="0"/>
              <a:t>Procurement Relationship</a:t>
            </a:r>
          </a:p>
        </p:txBody>
      </p:sp>
      <p:graphicFrame>
        <p:nvGraphicFramePr>
          <p:cNvPr id="4" name="Content Placeholder 3"/>
          <p:cNvGraphicFramePr>
            <a:graphicFrameLocks noGrp="1"/>
          </p:cNvGraphicFramePr>
          <p:nvPr>
            <p:ph idx="1"/>
          </p:nvPr>
        </p:nvGraphicFramePr>
        <p:xfrm>
          <a:off x="457200" y="1371600"/>
          <a:ext cx="8229600" cy="3627120"/>
        </p:xfrm>
        <a:graphic>
          <a:graphicData uri="http://schemas.openxmlformats.org/drawingml/2006/table">
            <a:tbl>
              <a:tblPr firstRow="1" bandRow="1">
                <a:tableStyleId>{5C22544A-7EE6-4342-B048-85BDC9FD1C3A}</a:tableStyleId>
              </a:tblPr>
              <a:tblGrid>
                <a:gridCol w="2743200"/>
                <a:gridCol w="2743200"/>
                <a:gridCol w="2743200"/>
              </a:tblGrid>
              <a:tr h="701040">
                <a:tc>
                  <a:txBody>
                    <a:bodyPr/>
                    <a:lstStyle/>
                    <a:p>
                      <a:pPr algn="ctr"/>
                      <a:r>
                        <a:rPr lang="en-GB" sz="2400" dirty="0" smtClean="0"/>
                        <a:t>Category</a:t>
                      </a:r>
                      <a:r>
                        <a:rPr lang="en-GB" sz="2400" baseline="0" dirty="0" smtClean="0"/>
                        <a:t> </a:t>
                      </a:r>
                      <a:endParaRPr lang="en-GB" sz="2400" dirty="0"/>
                    </a:p>
                  </a:txBody>
                  <a:tcPr/>
                </a:tc>
                <a:tc>
                  <a:txBody>
                    <a:bodyPr/>
                    <a:lstStyle/>
                    <a:p>
                      <a:pPr algn="ctr"/>
                      <a:r>
                        <a:rPr lang="en-GB" sz="2400" dirty="0" smtClean="0"/>
                        <a:t>Name</a:t>
                      </a:r>
                      <a:endParaRPr lang="en-GB" sz="2400" dirty="0"/>
                    </a:p>
                  </a:txBody>
                  <a:tcPr/>
                </a:tc>
                <a:tc>
                  <a:txBody>
                    <a:bodyPr/>
                    <a:lstStyle/>
                    <a:p>
                      <a:pPr algn="ctr"/>
                      <a:r>
                        <a:rPr lang="en-GB" sz="2400" dirty="0" smtClean="0"/>
                        <a:t>Name</a:t>
                      </a:r>
                      <a:endParaRPr lang="en-GB" sz="2400" dirty="0"/>
                    </a:p>
                  </a:txBody>
                  <a:tcPr/>
                </a:tc>
              </a:tr>
              <a:tr h="701040">
                <a:tc>
                  <a:txBody>
                    <a:bodyPr/>
                    <a:lstStyle/>
                    <a:p>
                      <a:r>
                        <a:rPr lang="en-GB" sz="2400" dirty="0" smtClean="0"/>
                        <a:t>Goods</a:t>
                      </a:r>
                      <a:endParaRPr lang="en-GB" sz="2400" dirty="0"/>
                    </a:p>
                  </a:txBody>
                  <a:tcPr/>
                </a:tc>
                <a:tc>
                  <a:txBody>
                    <a:bodyPr/>
                    <a:lstStyle/>
                    <a:p>
                      <a:r>
                        <a:rPr lang="en-GB" sz="2400" dirty="0" smtClean="0"/>
                        <a:t>Purchaser</a:t>
                      </a:r>
                      <a:endParaRPr lang="en-GB" sz="2400" dirty="0"/>
                    </a:p>
                  </a:txBody>
                  <a:tcPr/>
                </a:tc>
                <a:tc>
                  <a:txBody>
                    <a:bodyPr/>
                    <a:lstStyle/>
                    <a:p>
                      <a:r>
                        <a:rPr lang="en-GB" sz="2400" dirty="0" smtClean="0"/>
                        <a:t>Supplier</a:t>
                      </a:r>
                      <a:endParaRPr lang="en-GB" sz="2400" dirty="0"/>
                    </a:p>
                  </a:txBody>
                  <a:tcPr/>
                </a:tc>
              </a:tr>
              <a:tr h="701040">
                <a:tc>
                  <a:txBody>
                    <a:bodyPr/>
                    <a:lstStyle/>
                    <a:p>
                      <a:r>
                        <a:rPr lang="en-GB" sz="2400" dirty="0" smtClean="0"/>
                        <a:t>Works</a:t>
                      </a:r>
                      <a:endParaRPr lang="en-GB" sz="2400" dirty="0"/>
                    </a:p>
                  </a:txBody>
                  <a:tcPr/>
                </a:tc>
                <a:tc>
                  <a:txBody>
                    <a:bodyPr/>
                    <a:lstStyle/>
                    <a:p>
                      <a:r>
                        <a:rPr lang="en-GB" sz="2400" dirty="0" smtClean="0"/>
                        <a:t>Employer</a:t>
                      </a:r>
                      <a:endParaRPr lang="en-GB" sz="2400" dirty="0"/>
                    </a:p>
                  </a:txBody>
                  <a:tcPr/>
                </a:tc>
                <a:tc>
                  <a:txBody>
                    <a:bodyPr/>
                    <a:lstStyle/>
                    <a:p>
                      <a:r>
                        <a:rPr lang="en-GB" sz="2400" dirty="0" smtClean="0"/>
                        <a:t>Contractor</a:t>
                      </a:r>
                      <a:endParaRPr lang="en-GB" sz="2400" dirty="0"/>
                    </a:p>
                  </a:txBody>
                  <a:tcPr/>
                </a:tc>
              </a:tr>
              <a:tr h="701040">
                <a:tc>
                  <a:txBody>
                    <a:bodyPr/>
                    <a:lstStyle/>
                    <a:p>
                      <a:r>
                        <a:rPr lang="en-GB" sz="2400" dirty="0" smtClean="0"/>
                        <a:t>Services</a:t>
                      </a:r>
                      <a:endParaRPr lang="en-GB" sz="2400" dirty="0"/>
                    </a:p>
                  </a:txBody>
                  <a:tcPr/>
                </a:tc>
                <a:tc>
                  <a:txBody>
                    <a:bodyPr/>
                    <a:lstStyle/>
                    <a:p>
                      <a:r>
                        <a:rPr lang="en-GB" sz="2400" dirty="0" smtClean="0"/>
                        <a:t>Client</a:t>
                      </a:r>
                      <a:endParaRPr lang="en-GB" sz="2400" dirty="0"/>
                    </a:p>
                  </a:txBody>
                  <a:tcPr/>
                </a:tc>
                <a:tc>
                  <a:txBody>
                    <a:bodyPr/>
                    <a:lstStyle/>
                    <a:p>
                      <a:r>
                        <a:rPr lang="en-GB" sz="2400" dirty="0" smtClean="0"/>
                        <a:t>Consultant</a:t>
                      </a:r>
                      <a:endParaRPr lang="en-GB" sz="2400" dirty="0"/>
                    </a:p>
                  </a:txBody>
                  <a:tcPr/>
                </a:tc>
              </a:tr>
              <a:tr h="701040">
                <a:tc>
                  <a:txBody>
                    <a:bodyPr/>
                    <a:lstStyle/>
                    <a:p>
                      <a:r>
                        <a:rPr lang="en-GB" sz="2400" dirty="0" smtClean="0"/>
                        <a:t>Non Consultancy</a:t>
                      </a:r>
                      <a:r>
                        <a:rPr lang="en-GB" sz="2400" baseline="0" dirty="0" smtClean="0"/>
                        <a:t> Services</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Client</a:t>
                      </a:r>
                    </a:p>
                    <a:p>
                      <a:endParaRPr lang="en-GB" sz="2400" b="1" dirty="0"/>
                    </a:p>
                  </a:txBody>
                  <a:tcPr/>
                </a:tc>
                <a:tc>
                  <a:txBody>
                    <a:bodyPr/>
                    <a:lstStyle/>
                    <a:p>
                      <a:r>
                        <a:rPr lang="en-GB" sz="2400" dirty="0" smtClean="0"/>
                        <a:t>Service</a:t>
                      </a:r>
                      <a:r>
                        <a:rPr lang="en-GB" sz="2400" baseline="0" dirty="0" smtClean="0"/>
                        <a:t> Provider</a:t>
                      </a:r>
                      <a:endParaRPr lang="en-GB" sz="2400" dirty="0"/>
                    </a:p>
                  </a:txBody>
                  <a:tcPr/>
                </a:tc>
              </a:tr>
            </a:tbl>
          </a:graphicData>
        </a:graphic>
      </p:graphicFrame>
      <p:sp>
        <p:nvSpPr>
          <p:cNvPr id="9" name="Date Placeholder 8"/>
          <p:cNvSpPr>
            <a:spLocks noGrp="1"/>
          </p:cNvSpPr>
          <p:nvPr>
            <p:ph type="dt" sz="half" idx="10"/>
          </p:nvPr>
        </p:nvSpPr>
        <p:spPr/>
        <p:txBody>
          <a:bodyPr/>
          <a:lstStyle/>
          <a:p>
            <a:fld id="{47A95DF9-FF2F-4052-9BB3-AA46745D704B}" type="datetime1">
              <a:rPr lang="en-US" smtClean="0"/>
              <a:t>11/16/2015</a:t>
            </a:fld>
            <a:endParaRPr lang="en-GB"/>
          </a:p>
        </p:txBody>
      </p:sp>
      <p:sp>
        <p:nvSpPr>
          <p:cNvPr id="10" name="Slide Number Placeholder 9"/>
          <p:cNvSpPr>
            <a:spLocks noGrp="1"/>
          </p:cNvSpPr>
          <p:nvPr>
            <p:ph type="sldNum" sz="quarter" idx="12"/>
          </p:nvPr>
        </p:nvSpPr>
        <p:spPr/>
        <p:txBody>
          <a:bodyPr/>
          <a:lstStyle/>
          <a:p>
            <a:fld id="{7F6E1BEC-B208-40C8-83CC-B3A801ADF848}" type="slidenum">
              <a:rPr lang="en-GB" smtClean="0"/>
              <a:pPr/>
              <a:t>27</a:t>
            </a:fld>
            <a:endParaRPr lang="en-GB"/>
          </a:p>
        </p:txBody>
      </p:sp>
      <p:sp>
        <p:nvSpPr>
          <p:cNvPr id="11" name="Footer Placeholder 10"/>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85778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PROCUREMENT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1353042"/>
              </p:ext>
            </p:extLst>
          </p:nvPr>
        </p:nvGraphicFramePr>
        <p:xfrm>
          <a:off x="457200" y="1600200"/>
          <a:ext cx="8229600" cy="5632704"/>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lnSpc>
                          <a:spcPct val="90000"/>
                        </a:lnSpc>
                        <a:defRPr/>
                      </a:pPr>
                      <a:r>
                        <a:rPr lang="en-US" sz="2400" dirty="0" smtClean="0"/>
                        <a:t>GOODS AND WORKS.</a:t>
                      </a:r>
                    </a:p>
                  </a:txBody>
                  <a:tcPr>
                    <a:solidFill>
                      <a:srgbClr val="FF99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CONSULTING SERVICES</a:t>
                      </a:r>
                    </a:p>
                    <a:p>
                      <a:pPr algn="ctr"/>
                      <a:endParaRPr lang="en-US" sz="2400" dirty="0"/>
                    </a:p>
                  </a:txBody>
                  <a:tcPr>
                    <a:solidFill>
                      <a:srgbClr val="00B050"/>
                    </a:solidFill>
                  </a:tcPr>
                </a:tc>
              </a:tr>
              <a:tr h="370840">
                <a:tc>
                  <a:txBody>
                    <a:bodyPr/>
                    <a:lstStyle/>
                    <a:p>
                      <a:pPr marL="742950" lvl="1" indent="-285750">
                        <a:lnSpc>
                          <a:spcPct val="90000"/>
                        </a:lnSpc>
                        <a:buFont typeface="Wingdings" panose="05000000000000000000" pitchFamily="2" charset="2"/>
                        <a:buChar char="Ø"/>
                        <a:defRPr/>
                      </a:pPr>
                      <a:r>
                        <a:rPr lang="en-US" dirty="0" smtClean="0">
                          <a:solidFill>
                            <a:srgbClr val="FF0000"/>
                          </a:solidFill>
                        </a:rPr>
                        <a:t>PRODUCT BASED / DETAILED SPECIFICATIONS</a:t>
                      </a:r>
                    </a:p>
                    <a:p>
                      <a:pPr marL="742950" lvl="1" indent="-285750">
                        <a:lnSpc>
                          <a:spcPct val="90000"/>
                        </a:lnSpc>
                        <a:buFont typeface="Wingdings" panose="05000000000000000000" pitchFamily="2" charset="2"/>
                        <a:buChar char="Ø"/>
                        <a:defRPr/>
                      </a:pPr>
                      <a:endParaRPr lang="en-US" dirty="0" smtClean="0">
                        <a:solidFill>
                          <a:srgbClr val="FF0000"/>
                        </a:solidFill>
                      </a:endParaRPr>
                    </a:p>
                    <a:p>
                      <a:pPr marL="742950" lvl="1" indent="-285750">
                        <a:lnSpc>
                          <a:spcPct val="90000"/>
                        </a:lnSpc>
                        <a:buFont typeface="Wingdings" panose="05000000000000000000" pitchFamily="2" charset="2"/>
                        <a:buChar char="Ø"/>
                        <a:defRPr/>
                      </a:pPr>
                      <a:r>
                        <a:rPr lang="en-US" dirty="0" smtClean="0">
                          <a:solidFill>
                            <a:srgbClr val="FF0000"/>
                          </a:solidFill>
                        </a:rPr>
                        <a:t>OPEN COMPETITION</a:t>
                      </a:r>
                    </a:p>
                    <a:p>
                      <a:pPr marL="742950" lvl="1" indent="-285750">
                        <a:lnSpc>
                          <a:spcPct val="90000"/>
                        </a:lnSpc>
                        <a:buFont typeface="Wingdings" panose="05000000000000000000" pitchFamily="2" charset="2"/>
                        <a:buChar char="Ø"/>
                        <a:defRPr/>
                      </a:pPr>
                      <a:endParaRPr lang="en-US" dirty="0" smtClean="0">
                        <a:solidFill>
                          <a:srgbClr val="FF0000"/>
                        </a:solidFill>
                      </a:endParaRPr>
                    </a:p>
                    <a:p>
                      <a:pPr marL="742950" lvl="1" indent="-285750">
                        <a:lnSpc>
                          <a:spcPct val="90000"/>
                        </a:lnSpc>
                        <a:buFont typeface="Wingdings" panose="05000000000000000000" pitchFamily="2" charset="2"/>
                        <a:buChar char="Ø"/>
                        <a:defRPr/>
                      </a:pPr>
                      <a:r>
                        <a:rPr lang="en-US" dirty="0" smtClean="0">
                          <a:solidFill>
                            <a:srgbClr val="FF0000"/>
                          </a:solidFill>
                        </a:rPr>
                        <a:t>NO LIMIT ON THE NUMBER OF BIDDERS EVEN IN CASE OF PRE QUALIFICATION</a:t>
                      </a:r>
                    </a:p>
                    <a:p>
                      <a:pPr marL="457200" lvl="1" indent="0">
                        <a:lnSpc>
                          <a:spcPct val="90000"/>
                        </a:lnSpc>
                        <a:buFont typeface="Wingdings" panose="05000000000000000000" pitchFamily="2" charset="2"/>
                        <a:buNone/>
                        <a:defRPr/>
                      </a:pPr>
                      <a:endParaRPr lang="en-US" dirty="0" smtClean="0">
                        <a:solidFill>
                          <a:srgbClr val="FF0000"/>
                        </a:solidFill>
                      </a:endParaRPr>
                    </a:p>
                    <a:p>
                      <a:pPr marL="742950" lvl="1" indent="-285750">
                        <a:lnSpc>
                          <a:spcPct val="90000"/>
                        </a:lnSpc>
                        <a:buFont typeface="Wingdings" panose="05000000000000000000" pitchFamily="2" charset="2"/>
                        <a:buChar char="Ø"/>
                        <a:defRPr/>
                      </a:pPr>
                      <a:r>
                        <a:rPr lang="en-US" dirty="0" smtClean="0">
                          <a:solidFill>
                            <a:srgbClr val="FF0000"/>
                          </a:solidFill>
                        </a:rPr>
                        <a:t>PRICE PLAYS AN VERY IMPORTANT ROLE IN BID EVALAUTION</a:t>
                      </a:r>
                    </a:p>
                    <a:p>
                      <a:pPr marL="742950" lvl="1" indent="-285750">
                        <a:lnSpc>
                          <a:spcPct val="90000"/>
                        </a:lnSpc>
                        <a:buFont typeface="Wingdings" panose="05000000000000000000" pitchFamily="2" charset="2"/>
                        <a:buChar char="Ø"/>
                        <a:defRPr/>
                      </a:pPr>
                      <a:endParaRPr lang="en-US" dirty="0" smtClean="0">
                        <a:solidFill>
                          <a:srgbClr val="FF0000"/>
                        </a:solidFill>
                      </a:endParaRPr>
                    </a:p>
                    <a:p>
                      <a:pPr marL="742950" lvl="1" indent="-285750">
                        <a:lnSpc>
                          <a:spcPct val="90000"/>
                        </a:lnSpc>
                        <a:buFont typeface="Wingdings" panose="05000000000000000000" pitchFamily="2" charset="2"/>
                        <a:buChar char="Ø"/>
                        <a:defRPr/>
                      </a:pPr>
                      <a:r>
                        <a:rPr lang="en-US" dirty="0" smtClean="0">
                          <a:solidFill>
                            <a:srgbClr val="FF0000"/>
                          </a:solidFill>
                        </a:rPr>
                        <a:t>PUBLIC OPENING OF BIDS</a:t>
                      </a:r>
                    </a:p>
                    <a:p>
                      <a:pPr marL="457200" lvl="1" indent="0">
                        <a:lnSpc>
                          <a:spcPct val="90000"/>
                        </a:lnSpc>
                        <a:buFont typeface="Wingdings" panose="05000000000000000000" pitchFamily="2" charset="2"/>
                        <a:buNone/>
                        <a:defRPr/>
                      </a:pPr>
                      <a:endParaRPr lang="en-US" dirty="0" smtClean="0">
                        <a:solidFill>
                          <a:srgbClr val="FF0000"/>
                        </a:solidFill>
                      </a:endParaRPr>
                    </a:p>
                    <a:p>
                      <a:pPr marL="742950" lvl="1" indent="-285750">
                        <a:lnSpc>
                          <a:spcPct val="90000"/>
                        </a:lnSpc>
                        <a:buFont typeface="Wingdings" panose="05000000000000000000" pitchFamily="2" charset="2"/>
                        <a:buChar char="Ø"/>
                        <a:defRPr/>
                      </a:pPr>
                      <a:r>
                        <a:rPr lang="en-US" dirty="0" smtClean="0">
                          <a:solidFill>
                            <a:srgbClr val="FF0000"/>
                          </a:solidFill>
                        </a:rPr>
                        <a:t>SINGLE STAGE PROCEDURE NORMALLY</a:t>
                      </a:r>
                      <a:endParaRPr lang="en-US" sz="2400" dirty="0" smtClean="0">
                        <a:solidFill>
                          <a:srgbClr val="FF0000"/>
                        </a:solidFill>
                        <a:cs typeface="B Nazanin" pitchFamily="2" charset="-78"/>
                      </a:endParaRPr>
                    </a:p>
                    <a:p>
                      <a:endParaRPr lang="en-US" dirty="0"/>
                    </a:p>
                  </a:txBody>
                  <a:tcPr>
                    <a:noFill/>
                  </a:tcPr>
                </a:tc>
                <a:tc>
                  <a:txBody>
                    <a:bodyPr/>
                    <a:lstStyle/>
                    <a:p>
                      <a:pPr marL="742950" lvl="1" indent="-285750" algn="l" defTabSz="914400" rtl="0" eaLnBrk="1" latinLnBrk="0" hangingPunct="1">
                        <a:lnSpc>
                          <a:spcPct val="90000"/>
                        </a:lnSpc>
                        <a:buFont typeface="Wingdings" panose="05000000000000000000" pitchFamily="2" charset="2"/>
                        <a:buChar char="Ø"/>
                        <a:defRPr/>
                      </a:pPr>
                      <a:r>
                        <a:rPr lang="en-US" sz="1800" kern="1200" dirty="0" smtClean="0">
                          <a:solidFill>
                            <a:srgbClr val="FF0000"/>
                          </a:solidFill>
                          <a:latin typeface="+mn-lt"/>
                          <a:ea typeface="+mn-ea"/>
                          <a:cs typeface="+mn-cs"/>
                        </a:rPr>
                        <a:t>KNOWLEDGE BASED / TERMS OF REFERENCE (GENERAL WORK PROGRAM)</a:t>
                      </a:r>
                    </a:p>
                    <a:p>
                      <a:pPr marL="457200" lvl="1" indent="0" algn="l" defTabSz="914400" rtl="0" eaLnBrk="1" latinLnBrk="0" hangingPunct="1">
                        <a:lnSpc>
                          <a:spcPct val="90000"/>
                        </a:lnSpc>
                        <a:buFont typeface="Wingdings" panose="05000000000000000000" pitchFamily="2" charset="2"/>
                        <a:buNone/>
                        <a:defRPr/>
                      </a:pPr>
                      <a:endParaRPr lang="en-US" sz="1800" kern="1200" dirty="0" smtClean="0">
                        <a:solidFill>
                          <a:srgbClr val="FF0000"/>
                        </a:solidFill>
                        <a:latin typeface="+mn-lt"/>
                        <a:ea typeface="+mn-ea"/>
                        <a:cs typeface="+mn-cs"/>
                      </a:endParaRPr>
                    </a:p>
                    <a:p>
                      <a:pPr marL="742950" lvl="1" indent="-285750" algn="l" defTabSz="914400" rtl="0" eaLnBrk="1" latinLnBrk="0" hangingPunct="1">
                        <a:lnSpc>
                          <a:spcPct val="90000"/>
                        </a:lnSpc>
                        <a:buFont typeface="Wingdings" panose="05000000000000000000" pitchFamily="2" charset="2"/>
                        <a:buChar char="Ø"/>
                        <a:defRPr/>
                      </a:pPr>
                      <a:r>
                        <a:rPr lang="en-US" sz="1800" kern="1200" dirty="0" smtClean="0">
                          <a:solidFill>
                            <a:srgbClr val="FF0000"/>
                          </a:solidFill>
                          <a:latin typeface="+mn-lt"/>
                          <a:ea typeface="+mn-ea"/>
                          <a:cs typeface="+mn-cs"/>
                        </a:rPr>
                        <a:t>SHORTLISTS (6)</a:t>
                      </a:r>
                    </a:p>
                    <a:p>
                      <a:pPr marL="457200" lvl="1" indent="0" algn="l" defTabSz="914400" rtl="0" eaLnBrk="1" latinLnBrk="0" hangingPunct="1">
                        <a:lnSpc>
                          <a:spcPct val="90000"/>
                        </a:lnSpc>
                        <a:buFont typeface="Wingdings" panose="05000000000000000000" pitchFamily="2" charset="2"/>
                        <a:buNone/>
                        <a:defRPr/>
                      </a:pPr>
                      <a:endParaRPr lang="en-US" sz="1800" kern="1200" dirty="0" smtClean="0">
                        <a:solidFill>
                          <a:srgbClr val="FF0000"/>
                        </a:solidFill>
                        <a:latin typeface="+mn-lt"/>
                        <a:ea typeface="+mn-ea"/>
                        <a:cs typeface="+mn-cs"/>
                      </a:endParaRPr>
                    </a:p>
                    <a:p>
                      <a:pPr marL="742950" lvl="1" indent="-285750" algn="l" defTabSz="914400" rtl="0" eaLnBrk="1" latinLnBrk="0" hangingPunct="1">
                        <a:lnSpc>
                          <a:spcPct val="90000"/>
                        </a:lnSpc>
                        <a:buFont typeface="Wingdings" panose="05000000000000000000" pitchFamily="2" charset="2"/>
                        <a:buChar char="Ø"/>
                        <a:defRPr/>
                      </a:pPr>
                      <a:r>
                        <a:rPr lang="en-US" sz="1800" kern="1200" dirty="0" smtClean="0">
                          <a:solidFill>
                            <a:srgbClr val="FF0000"/>
                          </a:solidFill>
                          <a:latin typeface="+mn-lt"/>
                          <a:ea typeface="+mn-ea"/>
                          <a:cs typeface="+mn-cs"/>
                        </a:rPr>
                        <a:t>PRICE PLAYS RELATIVELY A MINOR ROLE AND DEPENDING ON THE SELECTION METHOD</a:t>
                      </a:r>
                    </a:p>
                    <a:p>
                      <a:pPr marL="457200" lvl="1" indent="0" algn="l" defTabSz="914400" rtl="0" eaLnBrk="1" latinLnBrk="0" hangingPunct="1">
                        <a:lnSpc>
                          <a:spcPct val="90000"/>
                        </a:lnSpc>
                        <a:buFont typeface="Wingdings" panose="05000000000000000000" pitchFamily="2" charset="2"/>
                        <a:buNone/>
                        <a:defRPr/>
                      </a:pPr>
                      <a:endParaRPr lang="en-US" sz="1800" kern="1200" dirty="0" smtClean="0">
                        <a:solidFill>
                          <a:srgbClr val="FF0000"/>
                        </a:solidFill>
                        <a:latin typeface="+mn-lt"/>
                        <a:ea typeface="+mn-ea"/>
                        <a:cs typeface="+mn-cs"/>
                      </a:endParaRPr>
                    </a:p>
                    <a:p>
                      <a:pPr marL="742950" lvl="1" indent="-285750" algn="l" defTabSz="914400" rtl="0" eaLnBrk="1" latinLnBrk="0" hangingPunct="1">
                        <a:lnSpc>
                          <a:spcPct val="90000"/>
                        </a:lnSpc>
                        <a:buFont typeface="Wingdings" panose="05000000000000000000" pitchFamily="2" charset="2"/>
                        <a:buChar char="Ø"/>
                        <a:defRPr/>
                      </a:pPr>
                      <a:r>
                        <a:rPr lang="en-US" sz="1800" kern="1200" dirty="0" smtClean="0">
                          <a:solidFill>
                            <a:srgbClr val="FF0000"/>
                          </a:solidFill>
                          <a:latin typeface="+mn-lt"/>
                          <a:ea typeface="+mn-ea"/>
                          <a:cs typeface="+mn-cs"/>
                        </a:rPr>
                        <a:t>NON-PUBLIC OPENING OF TECHNICAL PROPOSAL</a:t>
                      </a:r>
                    </a:p>
                    <a:p>
                      <a:pPr marL="457200" lvl="1" indent="0" algn="l" defTabSz="914400" rtl="0" eaLnBrk="1" latinLnBrk="0" hangingPunct="1">
                        <a:lnSpc>
                          <a:spcPct val="90000"/>
                        </a:lnSpc>
                        <a:buFont typeface="Wingdings" panose="05000000000000000000" pitchFamily="2" charset="2"/>
                        <a:buNone/>
                        <a:defRPr/>
                      </a:pPr>
                      <a:endParaRPr lang="en-US" sz="1800" kern="1200" dirty="0" smtClean="0">
                        <a:solidFill>
                          <a:srgbClr val="FF0000"/>
                        </a:solidFill>
                        <a:latin typeface="+mn-lt"/>
                        <a:ea typeface="+mn-ea"/>
                        <a:cs typeface="+mn-cs"/>
                      </a:endParaRPr>
                    </a:p>
                    <a:p>
                      <a:pPr marL="742950" lvl="1" indent="-285750" algn="l" defTabSz="914400" rtl="0" eaLnBrk="1" latinLnBrk="0" hangingPunct="1">
                        <a:lnSpc>
                          <a:spcPct val="90000"/>
                        </a:lnSpc>
                        <a:buFont typeface="Wingdings" panose="05000000000000000000" pitchFamily="2" charset="2"/>
                        <a:buChar char="Ø"/>
                        <a:defRPr/>
                      </a:pPr>
                      <a:r>
                        <a:rPr lang="en-US" sz="1800" kern="1200" dirty="0" smtClean="0">
                          <a:solidFill>
                            <a:srgbClr val="FF0000"/>
                          </a:solidFill>
                          <a:latin typeface="+mn-lt"/>
                          <a:ea typeface="+mn-ea"/>
                          <a:cs typeface="+mn-cs"/>
                        </a:rPr>
                        <a:t>PUBLIC OPENING OF FINANCIAL PROPOSALS</a:t>
                      </a:r>
                    </a:p>
                    <a:p>
                      <a:pPr marL="457200" lvl="1" indent="0" algn="l" defTabSz="914400" rtl="0" eaLnBrk="1" latinLnBrk="0" hangingPunct="1">
                        <a:lnSpc>
                          <a:spcPct val="90000"/>
                        </a:lnSpc>
                        <a:buFont typeface="Wingdings" panose="05000000000000000000" pitchFamily="2" charset="2"/>
                        <a:buNone/>
                        <a:defRPr/>
                      </a:pPr>
                      <a:endParaRPr lang="en-US" sz="1800" kern="1200" dirty="0" smtClean="0">
                        <a:solidFill>
                          <a:srgbClr val="FF0000"/>
                        </a:solidFill>
                        <a:latin typeface="+mn-lt"/>
                        <a:ea typeface="+mn-ea"/>
                        <a:cs typeface="+mn-cs"/>
                      </a:endParaRPr>
                    </a:p>
                    <a:p>
                      <a:pPr marL="742950" lvl="1" indent="-285750" algn="l" defTabSz="914400" rtl="0" eaLnBrk="1" latinLnBrk="0" hangingPunct="1">
                        <a:lnSpc>
                          <a:spcPct val="90000"/>
                        </a:lnSpc>
                        <a:buFont typeface="Wingdings" panose="05000000000000000000" pitchFamily="2" charset="2"/>
                        <a:buChar char="Ø"/>
                        <a:defRPr/>
                      </a:pPr>
                      <a:r>
                        <a:rPr lang="en-US" sz="1800" kern="1200" dirty="0" smtClean="0">
                          <a:solidFill>
                            <a:srgbClr val="FF0000"/>
                          </a:solidFill>
                          <a:latin typeface="+mn-lt"/>
                          <a:ea typeface="+mn-ea"/>
                          <a:cs typeface="+mn-cs"/>
                        </a:rPr>
                        <a:t>TWO-STAGE PROCEDURE</a:t>
                      </a:r>
                    </a:p>
                    <a:p>
                      <a:pPr lvl="1" algn="r" eaLnBrk="1" hangingPunct="1">
                        <a:lnSpc>
                          <a:spcPct val="90000"/>
                        </a:lnSpc>
                        <a:buFontTx/>
                        <a:buNone/>
                        <a:defRPr/>
                      </a:pPr>
                      <a:endParaRPr lang="en-US" sz="1800" dirty="0" smtClean="0">
                        <a:solidFill>
                          <a:srgbClr val="FFFF99"/>
                        </a:solidFill>
                        <a:cs typeface="B Nazanin" pitchFamily="2" charset="-78"/>
                      </a:endParaRPr>
                    </a:p>
                    <a:p>
                      <a:endParaRPr lang="en-US" dirty="0"/>
                    </a:p>
                  </a:txBody>
                  <a:tcPr>
                    <a:noFill/>
                  </a:tcPr>
                </a:tc>
              </a:tr>
            </a:tbl>
          </a:graphicData>
        </a:graphic>
      </p:graphicFrame>
      <p:sp>
        <p:nvSpPr>
          <p:cNvPr id="3" name="Slide Number Placeholder 2"/>
          <p:cNvSpPr>
            <a:spLocks noGrp="1"/>
          </p:cNvSpPr>
          <p:nvPr>
            <p:ph type="sldNum" sz="quarter" idx="12"/>
          </p:nvPr>
        </p:nvSpPr>
        <p:spPr/>
        <p:txBody>
          <a:bodyPr/>
          <a:lstStyle/>
          <a:p>
            <a:fld id="{810707F3-8131-46FA-830A-F3DEA7AA1DF6}" type="slidenum">
              <a:rPr lang="en-US" smtClean="0"/>
              <a:t>28</a:t>
            </a:fld>
            <a:endParaRPr lang="en-US"/>
          </a:p>
        </p:txBody>
      </p:sp>
    </p:spTree>
    <p:extLst>
      <p:ext uri="{BB962C8B-B14F-4D97-AF65-F5344CB8AC3E}">
        <p14:creationId xmlns:p14="http://schemas.microsoft.com/office/powerpoint/2010/main" val="1155278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PROCUREMENT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7933237"/>
              </p:ext>
            </p:extLst>
          </p:nvPr>
        </p:nvGraphicFramePr>
        <p:xfrm>
          <a:off x="457200" y="1600200"/>
          <a:ext cx="8229600" cy="5029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lnSpc>
                          <a:spcPct val="90000"/>
                        </a:lnSpc>
                        <a:defRPr/>
                      </a:pPr>
                      <a:r>
                        <a:rPr lang="en-US" sz="2400" dirty="0" smtClean="0"/>
                        <a:t>GOODS AND WORKS.</a:t>
                      </a:r>
                    </a:p>
                  </a:txBody>
                  <a:tcPr>
                    <a:solidFill>
                      <a:srgbClr val="FF99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CONSULTING SERVICES</a:t>
                      </a:r>
                    </a:p>
                    <a:p>
                      <a:pPr algn="ctr"/>
                      <a:endParaRPr lang="en-US" sz="2400" dirty="0"/>
                    </a:p>
                  </a:txBody>
                  <a:tcPr>
                    <a:solidFill>
                      <a:srgbClr val="00B050"/>
                    </a:solidFill>
                  </a:tcPr>
                </a:tc>
              </a:tr>
              <a:tr h="370840">
                <a:tc>
                  <a:txBody>
                    <a:bodyPr/>
                    <a:lstStyle/>
                    <a:p>
                      <a:pPr marL="800100" lvl="1" indent="-342900" eaLnBrk="1" hangingPunct="1">
                        <a:lnSpc>
                          <a:spcPct val="90000"/>
                        </a:lnSpc>
                        <a:buFont typeface="Wingdings" panose="05000000000000000000" pitchFamily="2" charset="2"/>
                        <a:buChar char="Ø"/>
                        <a:defRPr/>
                      </a:pPr>
                      <a:r>
                        <a:rPr lang="en-US" sz="2000" dirty="0" smtClean="0">
                          <a:solidFill>
                            <a:srgbClr val="FF0000"/>
                          </a:solidFill>
                        </a:rPr>
                        <a:t>NEGOTIATIONS ON AN EXCEPTIONAL BASIS</a:t>
                      </a:r>
                    </a:p>
                    <a:p>
                      <a:pPr marL="457200" lvl="1" indent="0" eaLnBrk="1" hangingPunct="1">
                        <a:lnSpc>
                          <a:spcPct val="90000"/>
                        </a:lnSpc>
                        <a:buFont typeface="Wingdings" panose="05000000000000000000" pitchFamily="2" charset="2"/>
                        <a:buNone/>
                        <a:defRPr/>
                      </a:pPr>
                      <a:endParaRPr lang="en-US" sz="2000" dirty="0" smtClean="0">
                        <a:solidFill>
                          <a:srgbClr val="FF0000"/>
                        </a:solidFill>
                      </a:endParaRPr>
                    </a:p>
                    <a:p>
                      <a:pPr marL="800100" lvl="1" indent="-342900" eaLnBrk="1" hangingPunct="1">
                        <a:lnSpc>
                          <a:spcPct val="90000"/>
                        </a:lnSpc>
                        <a:buFont typeface="Wingdings" panose="05000000000000000000" pitchFamily="2" charset="2"/>
                        <a:buChar char="Ø"/>
                        <a:defRPr/>
                      </a:pPr>
                      <a:r>
                        <a:rPr lang="en-US" sz="2000" dirty="0" smtClean="0">
                          <a:solidFill>
                            <a:srgbClr val="FF0000"/>
                          </a:solidFill>
                        </a:rPr>
                        <a:t>CONTRACT MUST BE AWARDED TO LOWEST EVALUATED RESPONSIVE BIDDER</a:t>
                      </a:r>
                    </a:p>
                    <a:p>
                      <a:pPr marL="457200" lvl="1" indent="0" eaLnBrk="1" hangingPunct="1">
                        <a:lnSpc>
                          <a:spcPct val="90000"/>
                        </a:lnSpc>
                        <a:buFont typeface="Wingdings" panose="05000000000000000000" pitchFamily="2" charset="2"/>
                        <a:buNone/>
                        <a:defRPr/>
                      </a:pPr>
                      <a:endParaRPr lang="en-US" sz="2000" dirty="0" smtClean="0">
                        <a:solidFill>
                          <a:srgbClr val="FF0000"/>
                        </a:solidFill>
                      </a:endParaRPr>
                    </a:p>
                    <a:p>
                      <a:pPr marL="800100" lvl="1" indent="-342900" eaLnBrk="1" hangingPunct="1">
                        <a:lnSpc>
                          <a:spcPct val="90000"/>
                        </a:lnSpc>
                        <a:buFont typeface="Wingdings" panose="05000000000000000000" pitchFamily="2" charset="2"/>
                        <a:buChar char="Ø"/>
                        <a:defRPr/>
                      </a:pPr>
                      <a:r>
                        <a:rPr lang="en-US" sz="2000" dirty="0" smtClean="0">
                          <a:solidFill>
                            <a:srgbClr val="FF0000"/>
                          </a:solidFill>
                        </a:rPr>
                        <a:t>MEASURABLE PHYSICAL OUTPUT</a:t>
                      </a:r>
                    </a:p>
                    <a:p>
                      <a:endParaRPr lang="en-US" dirty="0"/>
                    </a:p>
                  </a:txBody>
                  <a:tcPr>
                    <a:noFill/>
                  </a:tcPr>
                </a:tc>
                <a:tc>
                  <a:txBody>
                    <a:bodyPr/>
                    <a:lstStyle/>
                    <a:p>
                      <a:pPr marL="800100" lvl="1" indent="-342900" algn="l" defTabSz="914400" rtl="0" eaLnBrk="1" latinLnBrk="0" hangingPunct="1">
                        <a:lnSpc>
                          <a:spcPct val="90000"/>
                        </a:lnSpc>
                        <a:buFont typeface="Wingdings" panose="05000000000000000000" pitchFamily="2" charset="2"/>
                        <a:buChar char="Ø"/>
                        <a:defRPr/>
                      </a:pPr>
                      <a:r>
                        <a:rPr lang="en-US" sz="2000" kern="1200" dirty="0" smtClean="0">
                          <a:solidFill>
                            <a:srgbClr val="FF0000"/>
                          </a:solidFill>
                          <a:latin typeface="+mn-lt"/>
                          <a:ea typeface="+mn-ea"/>
                          <a:cs typeface="+mn-cs"/>
                        </a:rPr>
                        <a:t>NEGOTIATIONS NORMAL AND STARTING WITH THE TOP RANKED FIRM</a:t>
                      </a:r>
                    </a:p>
                    <a:p>
                      <a:pPr marL="457200" lvl="1" indent="0" algn="l" defTabSz="914400" rtl="0" eaLnBrk="1" latinLnBrk="0" hangingPunct="1">
                        <a:lnSpc>
                          <a:spcPct val="90000"/>
                        </a:lnSpc>
                        <a:buFont typeface="Wingdings" panose="05000000000000000000" pitchFamily="2" charset="2"/>
                        <a:buNone/>
                        <a:defRPr/>
                      </a:pPr>
                      <a:endParaRPr lang="en-US" sz="2000" kern="1200" dirty="0" smtClean="0">
                        <a:solidFill>
                          <a:srgbClr val="FF0000"/>
                        </a:solidFill>
                        <a:latin typeface="+mn-lt"/>
                        <a:ea typeface="+mn-ea"/>
                        <a:cs typeface="+mn-cs"/>
                      </a:endParaRPr>
                    </a:p>
                    <a:p>
                      <a:pPr marL="800100" lvl="1" indent="-342900" algn="l" defTabSz="914400" rtl="0" eaLnBrk="1" latinLnBrk="0" hangingPunct="1">
                        <a:lnSpc>
                          <a:spcPct val="90000"/>
                        </a:lnSpc>
                        <a:buFont typeface="Wingdings" panose="05000000000000000000" pitchFamily="2" charset="2"/>
                        <a:buChar char="Ø"/>
                        <a:defRPr/>
                      </a:pPr>
                      <a:r>
                        <a:rPr lang="en-US" sz="2000" kern="1200" dirty="0" smtClean="0">
                          <a:solidFill>
                            <a:srgbClr val="FF0000"/>
                          </a:solidFill>
                          <a:latin typeface="+mn-lt"/>
                          <a:ea typeface="+mn-ea"/>
                          <a:cs typeface="+mn-cs"/>
                        </a:rPr>
                        <a:t>CONTRACT AWARD IS SUBJECT TO COMPLETING CONTRACT NEGOTIATIONS WITH TOP RANKED FIRM</a:t>
                      </a:r>
                    </a:p>
                    <a:p>
                      <a:pPr marL="457200" lvl="1" indent="0" algn="l" defTabSz="914400" rtl="0" eaLnBrk="1" latinLnBrk="0" hangingPunct="1">
                        <a:lnSpc>
                          <a:spcPct val="90000"/>
                        </a:lnSpc>
                        <a:buFont typeface="Wingdings" panose="05000000000000000000" pitchFamily="2" charset="2"/>
                        <a:buNone/>
                        <a:defRPr/>
                      </a:pPr>
                      <a:endParaRPr lang="en-US" sz="2000" kern="1200" dirty="0" smtClean="0">
                        <a:solidFill>
                          <a:srgbClr val="FF0000"/>
                        </a:solidFill>
                        <a:latin typeface="+mn-lt"/>
                        <a:ea typeface="+mn-ea"/>
                        <a:cs typeface="+mn-cs"/>
                      </a:endParaRPr>
                    </a:p>
                    <a:p>
                      <a:pPr marL="800100" lvl="1" indent="-342900" algn="l" defTabSz="914400" rtl="0" eaLnBrk="1" latinLnBrk="0" hangingPunct="1">
                        <a:lnSpc>
                          <a:spcPct val="90000"/>
                        </a:lnSpc>
                        <a:buFont typeface="Wingdings" panose="05000000000000000000" pitchFamily="2" charset="2"/>
                        <a:buChar char="Ø"/>
                        <a:defRPr/>
                      </a:pPr>
                      <a:r>
                        <a:rPr lang="en-US" sz="2000" kern="1200" dirty="0" smtClean="0">
                          <a:solidFill>
                            <a:srgbClr val="FF0000"/>
                          </a:solidFill>
                          <a:latin typeface="+mn-lt"/>
                          <a:ea typeface="+mn-ea"/>
                          <a:cs typeface="+mn-cs"/>
                        </a:rPr>
                        <a:t>MOSTLY INTELLECTUAL OUTPUT (DIFFICULT TO MEASURE)</a:t>
                      </a:r>
                    </a:p>
                    <a:p>
                      <a:pPr marL="800100" lvl="1" indent="-342900" algn="l" defTabSz="914400" rtl="0" eaLnBrk="1" latinLnBrk="0" hangingPunct="1">
                        <a:lnSpc>
                          <a:spcPct val="90000"/>
                        </a:lnSpc>
                        <a:buFont typeface="Wingdings" panose="05000000000000000000" pitchFamily="2" charset="2"/>
                        <a:buChar char="Ø"/>
                        <a:defRPr/>
                      </a:pPr>
                      <a:endParaRPr lang="en-US" sz="2000" kern="1200" dirty="0" smtClean="0">
                        <a:solidFill>
                          <a:srgbClr val="FF0000"/>
                        </a:solidFill>
                        <a:latin typeface="+mn-lt"/>
                        <a:ea typeface="+mn-ea"/>
                        <a:cs typeface="+mn-cs"/>
                      </a:endParaRPr>
                    </a:p>
                    <a:p>
                      <a:pPr marL="800100" lvl="1" indent="-342900" algn="l" defTabSz="914400" rtl="0" eaLnBrk="1" latinLnBrk="0" hangingPunct="1">
                        <a:lnSpc>
                          <a:spcPct val="90000"/>
                        </a:lnSpc>
                        <a:buFont typeface="Wingdings" panose="05000000000000000000" pitchFamily="2" charset="2"/>
                        <a:buChar char="Ø"/>
                        <a:defRPr/>
                      </a:pPr>
                      <a:endParaRPr lang="en-US" sz="2000" kern="1200" dirty="0" smtClean="0">
                        <a:solidFill>
                          <a:srgbClr val="FF0000"/>
                        </a:solidFill>
                        <a:latin typeface="+mn-lt"/>
                        <a:ea typeface="+mn-ea"/>
                        <a:cs typeface="+mn-cs"/>
                      </a:endParaRPr>
                    </a:p>
                    <a:p>
                      <a:endParaRPr lang="en-US" dirty="0"/>
                    </a:p>
                  </a:txBody>
                  <a:tcPr>
                    <a:noFill/>
                  </a:tcPr>
                </a:tc>
              </a:tr>
            </a:tbl>
          </a:graphicData>
        </a:graphic>
      </p:graphicFrame>
      <p:sp>
        <p:nvSpPr>
          <p:cNvPr id="3" name="Slide Number Placeholder 2"/>
          <p:cNvSpPr>
            <a:spLocks noGrp="1"/>
          </p:cNvSpPr>
          <p:nvPr>
            <p:ph type="sldNum" sz="quarter" idx="12"/>
          </p:nvPr>
        </p:nvSpPr>
        <p:spPr/>
        <p:txBody>
          <a:bodyPr/>
          <a:lstStyle/>
          <a:p>
            <a:fld id="{810707F3-8131-46FA-830A-F3DEA7AA1DF6}" type="slidenum">
              <a:rPr lang="en-US" smtClean="0"/>
              <a:t>29</a:t>
            </a:fld>
            <a:endParaRPr lang="en-US"/>
          </a:p>
        </p:txBody>
      </p:sp>
    </p:spTree>
    <p:extLst>
      <p:ext uri="{BB962C8B-B14F-4D97-AF65-F5344CB8AC3E}">
        <p14:creationId xmlns:p14="http://schemas.microsoft.com/office/powerpoint/2010/main" val="143661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475053" y="1085852"/>
            <a:ext cx="2971800" cy="620315"/>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pPr eaLnBrk="0" hangingPunct="0">
              <a:spcBef>
                <a:spcPct val="20000"/>
              </a:spcBef>
              <a:buClr>
                <a:schemeClr val="accent2"/>
              </a:buClr>
              <a:buSzPct val="70000"/>
              <a:defRPr/>
            </a:pPr>
            <a:r>
              <a:rPr lang="en-US" sz="3000" b="1" dirty="0">
                <a:solidFill>
                  <a:srgbClr val="C00000"/>
                </a:solidFill>
                <a:latin typeface="+mn-lt"/>
                <a:ea typeface="+mn-ea"/>
                <a:cs typeface="+mn-cs"/>
              </a:rPr>
              <a:t>IBRD and IDA</a:t>
            </a:r>
          </a:p>
        </p:txBody>
      </p:sp>
      <p:sp>
        <p:nvSpPr>
          <p:cNvPr id="4" name="Rectangle 3"/>
          <p:cNvSpPr txBox="1">
            <a:spLocks noChangeArrowheads="1"/>
          </p:cNvSpPr>
          <p:nvPr/>
        </p:nvSpPr>
        <p:spPr bwMode="auto">
          <a:xfrm>
            <a:off x="5303853" y="1706166"/>
            <a:ext cx="3657600" cy="4124206"/>
          </a:xfrm>
          <a:prstGeom prst="rect">
            <a:avLst/>
          </a:prstGeom>
          <a:noFill/>
          <a:ln w="25400">
            <a:solidFill>
              <a:srgbClr val="FFCC00"/>
            </a:solidFill>
            <a:miter lim="800000"/>
            <a:headEnd/>
            <a:tailEnd/>
          </a:ln>
        </p:spPr>
        <p:txBody>
          <a:bodyPr vert="horz" wrap="square" lIns="68577" tIns="34289" rIns="68577" bIns="34289" numCol="1" anchor="t" anchorCtr="0" compatLnSpc="1">
            <a:prstTxWarp prst="textNoShape">
              <a:avLst/>
            </a:prstTxWarp>
          </a:bodyPr>
          <a:lstStyle/>
          <a:p>
            <a:pPr marL="257175" indent="-257175" fontAlgn="t">
              <a:spcBef>
                <a:spcPct val="50000"/>
              </a:spcBef>
              <a:defRPr/>
            </a:pPr>
            <a:r>
              <a:rPr lang="en-US" sz="2800" b="1" dirty="0">
                <a:solidFill>
                  <a:srgbClr val="C00000"/>
                </a:solidFill>
                <a:cs typeface="Arial" pitchFamily="34" charset="0"/>
              </a:rPr>
              <a:t>IDA: </a:t>
            </a:r>
          </a:p>
          <a:p>
            <a:pPr marL="255985" indent="-255985" defTabSz="685800" fontAlgn="t">
              <a:spcBef>
                <a:spcPct val="50000"/>
              </a:spcBef>
              <a:buFont typeface="Wingdings" pitchFamily="2" charset="2"/>
              <a:buChar char="Ø"/>
              <a:defRPr/>
            </a:pPr>
            <a:r>
              <a:rPr lang="en-US" sz="2200" dirty="0">
                <a:cs typeface="Arial" pitchFamily="34" charset="0"/>
              </a:rPr>
              <a:t>172 member countries</a:t>
            </a:r>
          </a:p>
          <a:p>
            <a:pPr marL="255985" indent="-255985" defTabSz="685800" fontAlgn="t">
              <a:spcBef>
                <a:spcPct val="50000"/>
              </a:spcBef>
              <a:buFont typeface="Wingdings" pitchFamily="2" charset="2"/>
              <a:buChar char="Ø"/>
              <a:defRPr/>
            </a:pPr>
            <a:r>
              <a:rPr lang="en-US" sz="2200" dirty="0">
                <a:solidFill>
                  <a:srgbClr val="C00000"/>
                </a:solidFill>
                <a:cs typeface="Arial" pitchFamily="34" charset="0"/>
              </a:rPr>
              <a:t>The world’s largest source of interest-free loans and grant assistance </a:t>
            </a:r>
          </a:p>
          <a:p>
            <a:pPr marL="255985" indent="-255985" defTabSz="685800" fontAlgn="t">
              <a:spcBef>
                <a:spcPct val="50000"/>
              </a:spcBef>
              <a:buFont typeface="Wingdings" pitchFamily="2" charset="2"/>
              <a:buChar char="Ø"/>
              <a:defRPr/>
            </a:pPr>
            <a:r>
              <a:rPr lang="en-US" sz="2200" dirty="0">
                <a:cs typeface="Arial" pitchFamily="34" charset="0"/>
              </a:rPr>
              <a:t>Help the poorest countries</a:t>
            </a:r>
          </a:p>
        </p:txBody>
      </p:sp>
      <p:sp>
        <p:nvSpPr>
          <p:cNvPr id="5" name="Text Box 4"/>
          <p:cNvSpPr txBox="1">
            <a:spLocks noChangeArrowheads="1"/>
          </p:cNvSpPr>
          <p:nvPr/>
        </p:nvSpPr>
        <p:spPr bwMode="auto">
          <a:xfrm>
            <a:off x="685800" y="1574722"/>
            <a:ext cx="3657600" cy="4247317"/>
          </a:xfrm>
          <a:prstGeom prst="rect">
            <a:avLst/>
          </a:prstGeom>
          <a:noFill/>
          <a:ln w="25400">
            <a:solidFill>
              <a:srgbClr val="FFCC00"/>
            </a:solidFill>
            <a:miter lim="800000"/>
            <a:headEnd/>
            <a:tailEnd/>
          </a:ln>
        </p:spPr>
        <p:txBody>
          <a:bodyPr wrap="square">
            <a:spAutoFit/>
          </a:bodyPr>
          <a:lstStyle/>
          <a:p>
            <a:pPr marL="257175" indent="-257175" fontAlgn="t">
              <a:spcBef>
                <a:spcPct val="50000"/>
              </a:spcBef>
            </a:pPr>
            <a:r>
              <a:rPr lang="en-US" sz="2800" b="1" dirty="0">
                <a:solidFill>
                  <a:srgbClr val="C00000"/>
                </a:solidFill>
                <a:cs typeface="Arial" pitchFamily="34" charset="0"/>
              </a:rPr>
              <a:t>IBRD:</a:t>
            </a:r>
            <a:r>
              <a:rPr lang="en-US" sz="2800" b="1" dirty="0">
                <a:solidFill>
                  <a:srgbClr val="FFC000"/>
                </a:solidFill>
                <a:cs typeface="Arial" pitchFamily="34" charset="0"/>
              </a:rPr>
              <a:t> </a:t>
            </a:r>
          </a:p>
          <a:p>
            <a:pPr marL="255985" indent="-255985" fontAlgn="t">
              <a:spcBef>
                <a:spcPct val="50000"/>
              </a:spcBef>
              <a:buFont typeface="Wingdings" pitchFamily="2" charset="2"/>
              <a:buChar char="Ø"/>
            </a:pPr>
            <a:r>
              <a:rPr lang="en-US" sz="2200" dirty="0">
                <a:cs typeface="Arial" pitchFamily="34" charset="0"/>
              </a:rPr>
              <a:t>188 member countries</a:t>
            </a:r>
          </a:p>
          <a:p>
            <a:pPr marL="255985" indent="-255985" fontAlgn="t">
              <a:spcBef>
                <a:spcPct val="50000"/>
              </a:spcBef>
              <a:buFont typeface="Wingdings" pitchFamily="2" charset="2"/>
              <a:buChar char="Ø"/>
            </a:pPr>
            <a:r>
              <a:rPr lang="en-US" sz="2200" dirty="0">
                <a:solidFill>
                  <a:srgbClr val="C00000"/>
                </a:solidFill>
                <a:cs typeface="Arial" pitchFamily="34" charset="0"/>
              </a:rPr>
              <a:t>Reduce poverty in middle-income and creditworthy poorer countries</a:t>
            </a:r>
            <a:r>
              <a:rPr lang="en-US" sz="2200" dirty="0">
                <a:cs typeface="Arial" pitchFamily="34" charset="0"/>
              </a:rPr>
              <a:t> </a:t>
            </a:r>
          </a:p>
          <a:p>
            <a:pPr marL="255985" indent="-255985" fontAlgn="t">
              <a:spcBef>
                <a:spcPct val="50000"/>
              </a:spcBef>
              <a:buFont typeface="Wingdings" pitchFamily="2" charset="2"/>
              <a:buChar char="Ø"/>
            </a:pPr>
            <a:r>
              <a:rPr lang="en-US" sz="2200" dirty="0">
                <a:cs typeface="Arial" pitchFamily="34" charset="0"/>
              </a:rPr>
              <a:t>Banking products: loans, hedging products,  guarantees.</a:t>
            </a:r>
          </a:p>
          <a:p>
            <a:pPr marL="255985" indent="-255985" fontAlgn="t">
              <a:spcBef>
                <a:spcPct val="50000"/>
              </a:spcBef>
              <a:buFont typeface="Wingdings" pitchFamily="2" charset="2"/>
              <a:buChar char="Ø"/>
            </a:pPr>
            <a:r>
              <a:rPr lang="en-US" sz="2200" dirty="0">
                <a:solidFill>
                  <a:srgbClr val="C00000"/>
                </a:solidFill>
                <a:cs typeface="Arial" pitchFamily="34" charset="0"/>
              </a:rPr>
              <a:t>Non-lending analytical and advisory services</a:t>
            </a:r>
          </a:p>
        </p:txBody>
      </p:sp>
    </p:spTree>
    <p:extLst>
      <p:ext uri="{BB962C8B-B14F-4D97-AF65-F5344CB8AC3E}">
        <p14:creationId xmlns:p14="http://schemas.microsoft.com/office/powerpoint/2010/main" val="425453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2144"/>
          </a:xfrm>
        </p:spPr>
        <p:txBody>
          <a:bodyPr>
            <a:normAutofit fontScale="90000"/>
          </a:bodyPr>
          <a:lstStyle/>
          <a:p>
            <a:r>
              <a:rPr lang="en-US" dirty="0"/>
              <a:t>Standard Bidding Documents and Standard Requests for Proposals (SRFP) </a:t>
            </a:r>
          </a:p>
        </p:txBody>
      </p:sp>
      <p:sp>
        <p:nvSpPr>
          <p:cNvPr id="4" name="Content Placeholder 2"/>
          <p:cNvSpPr>
            <a:spLocks noGrp="1"/>
          </p:cNvSpPr>
          <p:nvPr>
            <p:ph idx="1"/>
          </p:nvPr>
        </p:nvSpPr>
        <p:spPr>
          <a:xfrm>
            <a:off x="457200" y="1600200"/>
            <a:ext cx="8534400" cy="5257800"/>
          </a:xfrm>
        </p:spPr>
        <p:txBody>
          <a:bodyPr>
            <a:normAutofit lnSpcReduction="10000"/>
          </a:bodyPr>
          <a:lstStyle/>
          <a:p>
            <a:pPr>
              <a:defRPr/>
            </a:pPr>
            <a:r>
              <a:rPr lang="en-US" dirty="0"/>
              <a:t>Bank has developed standard bidding documents. These are based on Bank’s experience over the years.</a:t>
            </a:r>
          </a:p>
          <a:p>
            <a:pPr>
              <a:defRPr/>
            </a:pPr>
            <a:r>
              <a:rPr lang="en-US" dirty="0"/>
              <a:t>Goods – Textbooks, Health Sector Goods (Pharmaceutical, vaccines)  </a:t>
            </a:r>
          </a:p>
          <a:p>
            <a:pPr>
              <a:defRPr/>
            </a:pPr>
            <a:r>
              <a:rPr lang="en-US" dirty="0"/>
              <a:t>Works – Small / Large </a:t>
            </a:r>
          </a:p>
          <a:p>
            <a:pPr>
              <a:defRPr/>
            </a:pPr>
            <a:r>
              <a:rPr lang="en-US" dirty="0"/>
              <a:t>Prequalification document for Works </a:t>
            </a:r>
          </a:p>
          <a:p>
            <a:pPr>
              <a:defRPr/>
            </a:pPr>
            <a:r>
              <a:rPr lang="en-US" dirty="0"/>
              <a:t>Consultancy Services</a:t>
            </a:r>
          </a:p>
          <a:p>
            <a:pPr>
              <a:defRPr/>
            </a:pPr>
            <a:r>
              <a:rPr lang="en-US" dirty="0"/>
              <a:t>Supply and Installation </a:t>
            </a:r>
          </a:p>
          <a:p>
            <a:pPr>
              <a:defRPr/>
            </a:pPr>
            <a:r>
              <a:rPr lang="en-US" dirty="0"/>
              <a:t>Information Systems </a:t>
            </a:r>
          </a:p>
          <a:p>
            <a:pPr>
              <a:defRPr/>
            </a:pPr>
            <a:r>
              <a:rPr lang="en-US" dirty="0"/>
              <a:t>Non consultancy services – </a:t>
            </a:r>
            <a:r>
              <a:rPr lang="en-US" b="1" dirty="0"/>
              <a:t>Performance of a Measurable Output - Mapping, Drilling </a:t>
            </a:r>
            <a:r>
              <a:rPr lang="en-US" b="1" dirty="0" err="1"/>
              <a:t>etc</a:t>
            </a:r>
            <a:endParaRPr lang="en-US" b="1" dirty="0"/>
          </a:p>
          <a:p>
            <a:pPr marL="0" indent="0">
              <a:buNone/>
              <a:defRPr/>
            </a:pPr>
            <a:endParaRPr lang="en-US" sz="2400" dirty="0" smtClean="0"/>
          </a:p>
          <a:p>
            <a:pPr>
              <a:defRPr/>
            </a:pPr>
            <a:r>
              <a:rPr lang="en-US" sz="2400" b="1" dirty="0" smtClean="0">
                <a:solidFill>
                  <a:srgbClr val="002060"/>
                </a:solidFill>
              </a:rPr>
              <a:t>www.worldbank.org/procure</a:t>
            </a:r>
          </a:p>
          <a:p>
            <a:pPr>
              <a:buFont typeface="Wingdings" pitchFamily="2" charset="2"/>
              <a:buNone/>
              <a:defRPr/>
            </a:pPr>
            <a:endParaRPr lang="en-US" sz="2400" dirty="0"/>
          </a:p>
        </p:txBody>
      </p:sp>
      <p:sp>
        <p:nvSpPr>
          <p:cNvPr id="3" name="Slide Number Placeholder 2"/>
          <p:cNvSpPr>
            <a:spLocks noGrp="1"/>
          </p:cNvSpPr>
          <p:nvPr>
            <p:ph type="sldNum" sz="quarter" idx="12"/>
          </p:nvPr>
        </p:nvSpPr>
        <p:spPr/>
        <p:txBody>
          <a:bodyPr/>
          <a:lstStyle/>
          <a:p>
            <a:fld id="{810707F3-8131-46FA-830A-F3DEA7AA1DF6}" type="slidenum">
              <a:rPr lang="en-US" smtClean="0"/>
              <a:t>30</a:t>
            </a:fld>
            <a:endParaRPr lang="en-US"/>
          </a:p>
        </p:txBody>
      </p:sp>
    </p:spTree>
    <p:extLst>
      <p:ext uri="{BB962C8B-B14F-4D97-AF65-F5344CB8AC3E}">
        <p14:creationId xmlns:p14="http://schemas.microsoft.com/office/powerpoint/2010/main" val="1283584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000" dirty="0" smtClean="0"/>
              <a:t>Applicability </a:t>
            </a:r>
            <a:r>
              <a:rPr lang="en-US" sz="4000" dirty="0"/>
              <a:t>of Guidelines</a:t>
            </a:r>
            <a:br>
              <a:rPr lang="en-US" sz="4000" dirty="0"/>
            </a:br>
            <a:endParaRPr lang="en-US" sz="4000" dirty="0"/>
          </a:p>
        </p:txBody>
      </p:sp>
      <p:sp>
        <p:nvSpPr>
          <p:cNvPr id="4" name="Rectangle 4"/>
          <p:cNvSpPr>
            <a:spLocks noChangeArrowheads="1"/>
          </p:cNvSpPr>
          <p:nvPr/>
        </p:nvSpPr>
        <p:spPr bwMode="auto">
          <a:xfrm>
            <a:off x="228600" y="1295400"/>
            <a:ext cx="86868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dirty="0"/>
          </a:p>
          <a:p>
            <a:r>
              <a:rPr lang="en-US" sz="2000" dirty="0"/>
              <a:t>The procedures outlined in these Guidelines </a:t>
            </a:r>
            <a:r>
              <a:rPr lang="en-US" sz="2000" b="1" dirty="0">
                <a:solidFill>
                  <a:srgbClr val="FF0000"/>
                </a:solidFill>
              </a:rPr>
              <a:t>apply to all contracts for goods and works financed in whole or in part from Bank loans</a:t>
            </a:r>
            <a:r>
              <a:rPr lang="en-US" sz="2000" dirty="0"/>
              <a:t>. For the procurement of those contracts for goods and works not financed from a Bank loan, the Borrower may adopt other procedures. </a:t>
            </a:r>
          </a:p>
          <a:p>
            <a:endParaRPr lang="en-US" sz="2000" dirty="0"/>
          </a:p>
          <a:p>
            <a:r>
              <a:rPr lang="en-US" sz="2000" dirty="0"/>
              <a:t>In such cases the Bank shall be satisfied that the procedures to be used will fulfill the Borrower’s obligations to cause the project to be carried out diligently and efficiently, and that the goods and works to be procured</a:t>
            </a:r>
            <a:r>
              <a:rPr lang="en-US" sz="2000" dirty="0" smtClean="0"/>
              <a:t>:</a:t>
            </a:r>
          </a:p>
          <a:p>
            <a:endParaRPr lang="en-US" sz="2000" dirty="0"/>
          </a:p>
          <a:p>
            <a:pPr marL="914400" indent="-914400"/>
            <a:r>
              <a:rPr lang="en-US" sz="2000" dirty="0"/>
              <a:t>(a)	are of satisfactory quality and are compatible with the balance of the project;</a:t>
            </a:r>
          </a:p>
          <a:p>
            <a:r>
              <a:rPr lang="en-US" sz="2000" dirty="0"/>
              <a:t>(b)	will be delivered or completed in timely fashion; and</a:t>
            </a:r>
          </a:p>
          <a:p>
            <a:pPr marL="914400" indent="-914400">
              <a:buAutoNum type="alphaLcParenBoth" startAt="3"/>
            </a:pPr>
            <a:r>
              <a:rPr lang="en-US" sz="2000" dirty="0" smtClean="0"/>
              <a:t>are </a:t>
            </a:r>
            <a:r>
              <a:rPr lang="en-US" sz="2000" dirty="0"/>
              <a:t>priced so as not to affect adversely the economic and financial viability of the project</a:t>
            </a:r>
            <a:r>
              <a:rPr lang="en-US" sz="2000" dirty="0" smtClean="0"/>
              <a:t>.</a:t>
            </a:r>
          </a:p>
          <a:p>
            <a:endParaRPr lang="en-US" sz="2000" dirty="0"/>
          </a:p>
          <a:p>
            <a:r>
              <a:rPr lang="en-US" sz="2000" dirty="0"/>
              <a:t>This includes those cases where the Borrower employs a procurement agent under para. 3.10.</a:t>
            </a:r>
          </a:p>
        </p:txBody>
      </p:sp>
      <p:sp>
        <p:nvSpPr>
          <p:cNvPr id="3" name="Slide Number Placeholder 2"/>
          <p:cNvSpPr>
            <a:spLocks noGrp="1"/>
          </p:cNvSpPr>
          <p:nvPr>
            <p:ph type="sldNum" sz="quarter" idx="12"/>
          </p:nvPr>
        </p:nvSpPr>
        <p:spPr/>
        <p:txBody>
          <a:bodyPr/>
          <a:lstStyle/>
          <a:p>
            <a:fld id="{810707F3-8131-46FA-830A-F3DEA7AA1DF6}" type="slidenum">
              <a:rPr lang="en-US" smtClean="0"/>
              <a:t>31</a:t>
            </a:fld>
            <a:endParaRPr lang="en-US"/>
          </a:p>
        </p:txBody>
      </p:sp>
    </p:spTree>
    <p:extLst>
      <p:ext uri="{BB962C8B-B14F-4D97-AF65-F5344CB8AC3E}">
        <p14:creationId xmlns:p14="http://schemas.microsoft.com/office/powerpoint/2010/main" val="3327160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457200" y="1752600"/>
            <a:ext cx="8229600" cy="4953000"/>
          </a:xfrm>
        </p:spPr>
        <p:txBody>
          <a:bodyPr>
            <a:normAutofit/>
          </a:bodyPr>
          <a:lstStyle/>
          <a:p>
            <a:pPr marL="725488" indent="-725488" algn="just" fontAlgn="auto">
              <a:spcAft>
                <a:spcPts val="0"/>
              </a:spcAft>
              <a:buClr>
                <a:srgbClr val="FF0000"/>
              </a:buClr>
              <a:buFont typeface="Wingdings" pitchFamily="2" charset="2"/>
              <a:buChar char="v"/>
              <a:defRPr/>
            </a:pPr>
            <a:r>
              <a:rPr lang="en-US" sz="2200" dirty="0">
                <a:solidFill>
                  <a:schemeClr val="tx1"/>
                </a:solidFill>
              </a:rPr>
              <a:t>Bank permits firms and individuals from all countries to offer goods, works, and non-consulting services.</a:t>
            </a:r>
          </a:p>
          <a:p>
            <a:pPr algn="just" fontAlgn="auto">
              <a:spcAft>
                <a:spcPts val="0"/>
              </a:spcAft>
              <a:buClr>
                <a:srgbClr val="FF0000"/>
              </a:buClr>
              <a:buFont typeface="Wingdings 2"/>
              <a:buNone/>
              <a:defRPr/>
            </a:pPr>
            <a:endParaRPr lang="en-US" sz="2200" dirty="0" smtClean="0">
              <a:solidFill>
                <a:schemeClr val="tx1"/>
              </a:solidFill>
            </a:endParaRPr>
          </a:p>
          <a:p>
            <a:pPr algn="just" fontAlgn="auto">
              <a:spcAft>
                <a:spcPts val="0"/>
              </a:spcAft>
              <a:buClr>
                <a:srgbClr val="FF0000"/>
              </a:buClr>
              <a:buFont typeface="Wingdings 2"/>
              <a:buNone/>
              <a:defRPr/>
            </a:pPr>
            <a:r>
              <a:rPr lang="en-US" sz="2200" dirty="0" smtClean="0">
                <a:solidFill>
                  <a:schemeClr val="tx1"/>
                </a:solidFill>
              </a:rPr>
              <a:t>Exceptions:</a:t>
            </a:r>
          </a:p>
          <a:p>
            <a:pPr algn="just" fontAlgn="auto">
              <a:spcAft>
                <a:spcPts val="0"/>
              </a:spcAft>
              <a:buClr>
                <a:srgbClr val="FF0000"/>
              </a:buClr>
              <a:buFont typeface="Wingdings 2"/>
              <a:buNone/>
              <a:defRPr/>
            </a:pPr>
            <a:endParaRPr lang="en-US" sz="2200" dirty="0">
              <a:solidFill>
                <a:schemeClr val="tx1"/>
              </a:solidFill>
            </a:endParaRPr>
          </a:p>
          <a:p>
            <a:pPr marL="725488" indent="-725488" algn="just" fontAlgn="auto">
              <a:spcAft>
                <a:spcPts val="0"/>
              </a:spcAft>
              <a:buClr>
                <a:srgbClr val="FF0000"/>
              </a:buClr>
              <a:buFont typeface="Wingdings" pitchFamily="2" charset="2"/>
              <a:buChar char="v"/>
              <a:defRPr/>
            </a:pPr>
            <a:r>
              <a:rPr lang="en-US" sz="2200" dirty="0">
                <a:solidFill>
                  <a:schemeClr val="tx1"/>
                </a:solidFill>
              </a:rPr>
              <a:t>Exclude firms if Borrower’s country prohibits commercial relations with the country where Goods are manufactured.</a:t>
            </a:r>
          </a:p>
          <a:p>
            <a:pPr marL="725488" indent="-725488" algn="just" fontAlgn="auto">
              <a:spcAft>
                <a:spcPts val="0"/>
              </a:spcAft>
              <a:buClr>
                <a:srgbClr val="FF0000"/>
              </a:buClr>
              <a:buFont typeface="Wingdings" pitchFamily="2" charset="2"/>
              <a:buChar char="v"/>
              <a:defRPr/>
            </a:pPr>
            <a:r>
              <a:rPr lang="en-US" sz="2200" dirty="0">
                <a:solidFill>
                  <a:schemeClr val="tx1"/>
                </a:solidFill>
              </a:rPr>
              <a:t>By an act of compliance with a decision of the United Nations Security Council, the Borrower’s country prohibits any import of goods from, or payments to, a particular country, person, or entity. </a:t>
            </a:r>
          </a:p>
          <a:p>
            <a:pPr marL="725488" indent="-725488" algn="just" fontAlgn="auto">
              <a:spcAft>
                <a:spcPts val="0"/>
              </a:spcAft>
              <a:buClr>
                <a:srgbClr val="FF0000"/>
              </a:buClr>
              <a:buFont typeface="Wingdings" pitchFamily="2" charset="2"/>
              <a:buChar char="v"/>
              <a:defRPr/>
            </a:pPr>
            <a:r>
              <a:rPr lang="en-US" sz="2200" dirty="0">
                <a:solidFill>
                  <a:schemeClr val="tx1"/>
                </a:solidFill>
              </a:rPr>
              <a:t>Government-owned enterprises may participate only if they can establish that they (</a:t>
            </a:r>
            <a:r>
              <a:rPr lang="en-US" sz="2200" dirty="0" err="1">
                <a:solidFill>
                  <a:schemeClr val="tx1"/>
                </a:solidFill>
              </a:rPr>
              <a:t>i</a:t>
            </a:r>
            <a:r>
              <a:rPr lang="en-US" sz="2200" dirty="0">
                <a:solidFill>
                  <a:schemeClr val="tx1"/>
                </a:solidFill>
              </a:rPr>
              <a:t>) are legally and financially autonomous, (ii) operate under commercial law, and (iii) are not dependent agencies of the Borrower or Sub-Borrower .</a:t>
            </a:r>
          </a:p>
          <a:p>
            <a:pPr marL="725488" indent="-725488" algn="just" fontAlgn="auto">
              <a:spcAft>
                <a:spcPts val="0"/>
              </a:spcAft>
              <a:buClr>
                <a:srgbClr val="FF0000"/>
              </a:buClr>
              <a:buFont typeface="Wingdings" pitchFamily="2" charset="2"/>
              <a:buChar char="v"/>
              <a:defRPr/>
            </a:pPr>
            <a:r>
              <a:rPr lang="en-US" sz="2200" dirty="0">
                <a:solidFill>
                  <a:schemeClr val="tx1"/>
                </a:solidFill>
              </a:rPr>
              <a:t>A firm sanctioned by the Bank. </a:t>
            </a:r>
          </a:p>
          <a:p>
            <a:pPr marL="725488" indent="-725488" algn="just" fontAlgn="auto">
              <a:spcAft>
                <a:spcPts val="0"/>
              </a:spcAft>
              <a:buClr>
                <a:srgbClr val="FF0000"/>
              </a:buClr>
              <a:buFont typeface="Wingdings" pitchFamily="2" charset="2"/>
              <a:buChar char="v"/>
              <a:defRPr/>
            </a:pPr>
            <a:endParaRPr lang="en-IN" sz="2400" dirty="0"/>
          </a:p>
        </p:txBody>
      </p:sp>
      <p:sp>
        <p:nvSpPr>
          <p:cNvPr id="6" name="Title 1"/>
          <p:cNvSpPr>
            <a:spLocks noGrp="1"/>
          </p:cNvSpPr>
          <p:nvPr>
            <p:ph type="title"/>
          </p:nvPr>
        </p:nvSpPr>
        <p:spPr/>
        <p:txBody>
          <a:bodyPr>
            <a:normAutofit fontScale="90000"/>
          </a:bodyPr>
          <a:lstStyle/>
          <a:p>
            <a:r>
              <a:rPr lang="en-US" b="1" dirty="0" smtClean="0"/>
              <a:t/>
            </a:r>
            <a:br>
              <a:rPr lang="en-US" b="1" dirty="0" smtClean="0"/>
            </a:br>
            <a:r>
              <a:rPr lang="en-US" sz="4000" dirty="0"/>
              <a:t>Eligibility</a:t>
            </a:r>
            <a:br>
              <a:rPr lang="en-US" sz="4000" dirty="0"/>
            </a:br>
            <a:endParaRPr lang="en-US" sz="4000" dirty="0"/>
          </a:p>
        </p:txBody>
      </p:sp>
      <p:sp>
        <p:nvSpPr>
          <p:cNvPr id="2" name="Slide Number Placeholder 1"/>
          <p:cNvSpPr>
            <a:spLocks noGrp="1"/>
          </p:cNvSpPr>
          <p:nvPr>
            <p:ph type="sldNum" sz="quarter" idx="12"/>
          </p:nvPr>
        </p:nvSpPr>
        <p:spPr/>
        <p:txBody>
          <a:bodyPr/>
          <a:lstStyle/>
          <a:p>
            <a:fld id="{810707F3-8131-46FA-830A-F3DEA7AA1DF6}" type="slidenum">
              <a:rPr lang="en-US" smtClean="0"/>
              <a:t>32</a:t>
            </a:fld>
            <a:endParaRPr lang="en-US"/>
          </a:p>
        </p:txBody>
      </p:sp>
    </p:spTree>
    <p:extLst>
      <p:ext uri="{BB962C8B-B14F-4D97-AF65-F5344CB8AC3E}">
        <p14:creationId xmlns:p14="http://schemas.microsoft.com/office/powerpoint/2010/main" val="1435027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Methods of Procurement Methods </a:t>
            </a:r>
          </a:p>
        </p:txBody>
      </p:sp>
      <p:sp>
        <p:nvSpPr>
          <p:cNvPr id="3" name="Rectangle 3"/>
          <p:cNvSpPr txBox="1">
            <a:spLocks noChangeArrowheads="1"/>
          </p:cNvSpPr>
          <p:nvPr/>
        </p:nvSpPr>
        <p:spPr>
          <a:xfrm>
            <a:off x="381000" y="1600200"/>
            <a:ext cx="8305800" cy="4876800"/>
          </a:xfrm>
          <a:prstGeom prst="rect">
            <a:avLst/>
          </a:prstGeom>
        </p:spPr>
        <p:txBody>
          <a:bodyPr lIns="90488" tIns="44450" rIns="90488" bIns="44450"/>
          <a:lstStyle>
            <a:lvl1pPr marL="342900" indent="-342900" algn="l" defTabSz="914400" rtl="0" eaLnBrk="1" latinLnBrk="0" hangingPunct="1">
              <a:spcBef>
                <a:spcPct val="20000"/>
              </a:spcBef>
              <a:buClr>
                <a:schemeClr val="accent1"/>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457200" indent="-457200">
              <a:spcBef>
                <a:spcPct val="10000"/>
              </a:spcBef>
              <a:spcAft>
                <a:spcPct val="10000"/>
              </a:spcAft>
              <a:defRPr/>
            </a:pPr>
            <a:r>
              <a:rPr lang="en-US" dirty="0" smtClean="0"/>
              <a:t>International Competitive Bidding (ICB)</a:t>
            </a:r>
          </a:p>
          <a:p>
            <a:pPr marL="457200" indent="-457200">
              <a:spcBef>
                <a:spcPct val="10000"/>
              </a:spcBef>
              <a:spcAft>
                <a:spcPct val="10000"/>
              </a:spcAft>
              <a:defRPr/>
            </a:pPr>
            <a:endParaRPr lang="en-US" sz="1200" dirty="0" smtClean="0"/>
          </a:p>
          <a:p>
            <a:pPr marL="457200" indent="-457200">
              <a:spcBef>
                <a:spcPct val="10000"/>
              </a:spcBef>
              <a:spcAft>
                <a:spcPct val="10000"/>
              </a:spcAft>
              <a:defRPr/>
            </a:pPr>
            <a:r>
              <a:rPr lang="en-US" dirty="0" smtClean="0"/>
              <a:t>Limited International Competitive Bidding (LIB)</a:t>
            </a:r>
          </a:p>
          <a:p>
            <a:pPr marL="457200" indent="-457200">
              <a:spcBef>
                <a:spcPct val="10000"/>
              </a:spcBef>
              <a:spcAft>
                <a:spcPct val="10000"/>
              </a:spcAft>
              <a:defRPr/>
            </a:pPr>
            <a:endParaRPr lang="en-US" sz="1200" dirty="0" smtClean="0"/>
          </a:p>
          <a:p>
            <a:pPr marL="457200" indent="-457200">
              <a:spcBef>
                <a:spcPct val="10000"/>
              </a:spcBef>
              <a:spcAft>
                <a:spcPct val="10000"/>
              </a:spcAft>
              <a:defRPr/>
            </a:pPr>
            <a:r>
              <a:rPr lang="en-US" dirty="0" smtClean="0"/>
              <a:t>National Competitive Bidding (NCB)</a:t>
            </a:r>
          </a:p>
          <a:p>
            <a:pPr marL="457200" indent="-457200">
              <a:spcBef>
                <a:spcPct val="10000"/>
              </a:spcBef>
              <a:spcAft>
                <a:spcPct val="10000"/>
              </a:spcAft>
              <a:defRPr/>
            </a:pPr>
            <a:endParaRPr lang="en-US" sz="1200" dirty="0" smtClean="0"/>
          </a:p>
          <a:p>
            <a:pPr marL="457200" indent="-457200">
              <a:spcBef>
                <a:spcPct val="10000"/>
              </a:spcBef>
              <a:spcAft>
                <a:spcPct val="10000"/>
              </a:spcAft>
              <a:defRPr/>
            </a:pPr>
            <a:r>
              <a:rPr lang="en-US" dirty="0" smtClean="0"/>
              <a:t>Shopping </a:t>
            </a:r>
          </a:p>
          <a:p>
            <a:pPr marL="457200" indent="-457200">
              <a:spcBef>
                <a:spcPct val="10000"/>
              </a:spcBef>
              <a:spcAft>
                <a:spcPct val="10000"/>
              </a:spcAft>
              <a:defRPr/>
            </a:pPr>
            <a:endParaRPr lang="en-US" sz="1200" dirty="0" smtClean="0"/>
          </a:p>
          <a:p>
            <a:pPr marL="457200" indent="-457200">
              <a:spcBef>
                <a:spcPct val="10000"/>
              </a:spcBef>
              <a:spcAft>
                <a:spcPct val="10000"/>
              </a:spcAft>
              <a:defRPr/>
            </a:pPr>
            <a:r>
              <a:rPr lang="en-US" dirty="0" smtClean="0"/>
              <a:t>Direct Contract (DC) </a:t>
            </a:r>
          </a:p>
          <a:p>
            <a:pPr marL="457200" indent="-457200">
              <a:spcBef>
                <a:spcPct val="10000"/>
              </a:spcBef>
              <a:spcAft>
                <a:spcPct val="10000"/>
              </a:spcAft>
              <a:defRPr/>
            </a:pPr>
            <a:endParaRPr lang="en-US" sz="1200" dirty="0" smtClean="0"/>
          </a:p>
          <a:p>
            <a:pPr marL="457200" indent="-457200">
              <a:spcBef>
                <a:spcPct val="10000"/>
              </a:spcBef>
              <a:spcAft>
                <a:spcPct val="10000"/>
              </a:spcAft>
              <a:defRPr/>
            </a:pPr>
            <a:r>
              <a:rPr lang="en-US" dirty="0" smtClean="0"/>
              <a:t>Force Account </a:t>
            </a:r>
          </a:p>
          <a:p>
            <a:pPr marL="457200" indent="-457200">
              <a:spcBef>
                <a:spcPct val="10000"/>
              </a:spcBef>
              <a:spcAft>
                <a:spcPct val="10000"/>
              </a:spcAft>
              <a:buFont typeface="Wingdings" pitchFamily="2" charset="2"/>
              <a:buNone/>
              <a:defRPr/>
            </a:pPr>
            <a:endParaRPr lang="en-US" sz="1200" dirty="0" smtClean="0"/>
          </a:p>
          <a:p>
            <a:pPr marL="457200" indent="-457200">
              <a:spcBef>
                <a:spcPct val="10000"/>
              </a:spcBef>
              <a:spcAft>
                <a:spcPct val="10000"/>
              </a:spcAft>
              <a:defRPr/>
            </a:pPr>
            <a:endParaRPr lang="en-US" sz="2800" dirty="0" smtClean="0">
              <a:solidFill>
                <a:srgbClr val="C00000"/>
              </a:solidFill>
            </a:endParaRPr>
          </a:p>
          <a:p>
            <a:pPr marL="457200" indent="-457200">
              <a:spcBef>
                <a:spcPct val="10000"/>
              </a:spcBef>
              <a:spcAft>
                <a:spcPct val="10000"/>
              </a:spcAft>
              <a:defRPr/>
            </a:pPr>
            <a:endParaRPr lang="en-US" dirty="0" smtClean="0"/>
          </a:p>
        </p:txBody>
      </p:sp>
      <p:sp>
        <p:nvSpPr>
          <p:cNvPr id="4" name="Slide Number Placeholder 3"/>
          <p:cNvSpPr>
            <a:spLocks noGrp="1"/>
          </p:cNvSpPr>
          <p:nvPr>
            <p:ph type="sldNum" sz="quarter" idx="12"/>
          </p:nvPr>
        </p:nvSpPr>
        <p:spPr/>
        <p:txBody>
          <a:bodyPr/>
          <a:lstStyle/>
          <a:p>
            <a:fld id="{810707F3-8131-46FA-830A-F3DEA7AA1DF6}" type="slidenum">
              <a:rPr lang="en-US" smtClean="0"/>
              <a:t>33</a:t>
            </a:fld>
            <a:endParaRPr lang="en-US"/>
          </a:p>
        </p:txBody>
      </p:sp>
    </p:spTree>
    <p:extLst>
      <p:ext uri="{BB962C8B-B14F-4D97-AF65-F5344CB8AC3E}">
        <p14:creationId xmlns:p14="http://schemas.microsoft.com/office/powerpoint/2010/main" val="2509472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Methods of Selection Process </a:t>
            </a:r>
          </a:p>
        </p:txBody>
      </p:sp>
      <p:sp>
        <p:nvSpPr>
          <p:cNvPr id="3" name="Rectangle 3"/>
          <p:cNvSpPr txBox="1">
            <a:spLocks noChangeArrowheads="1"/>
          </p:cNvSpPr>
          <p:nvPr/>
        </p:nvSpPr>
        <p:spPr>
          <a:xfrm>
            <a:off x="381000" y="1524000"/>
            <a:ext cx="8305800" cy="4876800"/>
          </a:xfrm>
          <a:prstGeom prst="rect">
            <a:avLst/>
          </a:prstGeom>
        </p:spPr>
        <p:txBody>
          <a:bodyPr lIns="90488" tIns="44450" rIns="90488" bIns="44450"/>
          <a:lstStyle>
            <a:lvl1pPr marL="342900" indent="-342900" algn="l" defTabSz="914400" rtl="0" eaLnBrk="1" latinLnBrk="0" hangingPunct="1">
              <a:spcBef>
                <a:spcPct val="20000"/>
              </a:spcBef>
              <a:buClr>
                <a:schemeClr val="accent1"/>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457200" indent="-457200">
              <a:spcBef>
                <a:spcPct val="10000"/>
              </a:spcBef>
              <a:spcAft>
                <a:spcPct val="10000"/>
              </a:spcAft>
              <a:defRPr/>
            </a:pPr>
            <a:r>
              <a:rPr lang="en-US" smtClean="0"/>
              <a:t>Quality Cum Cost Based Selection (QCBS)</a:t>
            </a:r>
          </a:p>
          <a:p>
            <a:pPr marL="457200" indent="-457200">
              <a:spcBef>
                <a:spcPct val="10000"/>
              </a:spcBef>
              <a:spcAft>
                <a:spcPct val="10000"/>
              </a:spcAft>
              <a:defRPr/>
            </a:pPr>
            <a:endParaRPr lang="en-US" sz="1200" smtClean="0"/>
          </a:p>
          <a:p>
            <a:pPr marL="457200" indent="-457200">
              <a:spcBef>
                <a:spcPct val="10000"/>
              </a:spcBef>
              <a:spcAft>
                <a:spcPct val="10000"/>
              </a:spcAft>
              <a:defRPr/>
            </a:pPr>
            <a:r>
              <a:rPr lang="en-US" smtClean="0"/>
              <a:t>Quality Based Selection (QBS)</a:t>
            </a:r>
          </a:p>
          <a:p>
            <a:pPr marL="457200" indent="-457200">
              <a:spcBef>
                <a:spcPct val="10000"/>
              </a:spcBef>
              <a:spcAft>
                <a:spcPct val="10000"/>
              </a:spcAft>
              <a:defRPr/>
            </a:pPr>
            <a:endParaRPr lang="en-US" sz="1200" smtClean="0"/>
          </a:p>
          <a:p>
            <a:pPr marL="457200" indent="-457200">
              <a:spcBef>
                <a:spcPct val="10000"/>
              </a:spcBef>
              <a:spcAft>
                <a:spcPct val="10000"/>
              </a:spcAft>
              <a:defRPr/>
            </a:pPr>
            <a:r>
              <a:rPr lang="en-US" smtClean="0"/>
              <a:t>Least Cost Selection (LCS)</a:t>
            </a:r>
          </a:p>
          <a:p>
            <a:pPr marL="457200" indent="-457200">
              <a:spcBef>
                <a:spcPct val="10000"/>
              </a:spcBef>
              <a:spcAft>
                <a:spcPct val="10000"/>
              </a:spcAft>
              <a:defRPr/>
            </a:pPr>
            <a:endParaRPr lang="en-US" sz="1200" smtClean="0"/>
          </a:p>
          <a:p>
            <a:pPr marL="457200" indent="-457200">
              <a:spcBef>
                <a:spcPct val="10000"/>
              </a:spcBef>
              <a:spcAft>
                <a:spcPct val="10000"/>
              </a:spcAft>
              <a:defRPr/>
            </a:pPr>
            <a:r>
              <a:rPr lang="en-US" smtClean="0"/>
              <a:t>Fixed Budget Selection (FBS)</a:t>
            </a:r>
          </a:p>
          <a:p>
            <a:pPr marL="457200" indent="-457200">
              <a:spcBef>
                <a:spcPct val="10000"/>
              </a:spcBef>
              <a:spcAft>
                <a:spcPct val="10000"/>
              </a:spcAft>
              <a:defRPr/>
            </a:pPr>
            <a:endParaRPr lang="en-US" sz="1200" smtClean="0"/>
          </a:p>
          <a:p>
            <a:pPr marL="457200" indent="-457200">
              <a:spcBef>
                <a:spcPct val="10000"/>
              </a:spcBef>
              <a:spcAft>
                <a:spcPct val="10000"/>
              </a:spcAft>
              <a:defRPr/>
            </a:pPr>
            <a:r>
              <a:rPr lang="en-US" smtClean="0"/>
              <a:t>Consultant's Qualification Method (CQS)</a:t>
            </a:r>
          </a:p>
          <a:p>
            <a:pPr marL="457200" indent="-457200">
              <a:spcBef>
                <a:spcPct val="10000"/>
              </a:spcBef>
              <a:spcAft>
                <a:spcPct val="10000"/>
              </a:spcAft>
              <a:defRPr/>
            </a:pPr>
            <a:endParaRPr lang="en-US" sz="1200" smtClean="0"/>
          </a:p>
          <a:p>
            <a:pPr marL="457200" indent="-457200">
              <a:spcBef>
                <a:spcPct val="10000"/>
              </a:spcBef>
              <a:spcAft>
                <a:spcPct val="10000"/>
              </a:spcAft>
              <a:defRPr/>
            </a:pPr>
            <a:r>
              <a:rPr lang="en-US" smtClean="0"/>
              <a:t>Sole Source Selection (SSS)</a:t>
            </a:r>
          </a:p>
          <a:p>
            <a:pPr marL="457200" indent="-457200">
              <a:spcBef>
                <a:spcPct val="10000"/>
              </a:spcBef>
              <a:spcAft>
                <a:spcPct val="10000"/>
              </a:spcAft>
              <a:defRPr/>
            </a:pPr>
            <a:endParaRPr lang="en-US" sz="1200" smtClean="0"/>
          </a:p>
          <a:p>
            <a:pPr marL="457200" indent="-457200">
              <a:spcBef>
                <a:spcPct val="10000"/>
              </a:spcBef>
              <a:spcAft>
                <a:spcPct val="10000"/>
              </a:spcAft>
              <a:defRPr/>
            </a:pPr>
            <a:r>
              <a:rPr lang="en-US" sz="2800" smtClean="0">
                <a:solidFill>
                  <a:srgbClr val="C00000"/>
                </a:solidFill>
              </a:rPr>
              <a:t>Individual Consultants (IC)</a:t>
            </a:r>
          </a:p>
          <a:p>
            <a:pPr marL="457200" indent="-457200">
              <a:spcBef>
                <a:spcPct val="10000"/>
              </a:spcBef>
              <a:spcAft>
                <a:spcPct val="10000"/>
              </a:spcAft>
              <a:defRPr/>
            </a:pPr>
            <a:endParaRPr lang="en-US" dirty="0" smtClean="0"/>
          </a:p>
        </p:txBody>
      </p:sp>
      <p:sp>
        <p:nvSpPr>
          <p:cNvPr id="4" name="Slide Number Placeholder 3"/>
          <p:cNvSpPr>
            <a:spLocks noGrp="1"/>
          </p:cNvSpPr>
          <p:nvPr>
            <p:ph type="sldNum" sz="quarter" idx="12"/>
          </p:nvPr>
        </p:nvSpPr>
        <p:spPr/>
        <p:txBody>
          <a:bodyPr/>
          <a:lstStyle/>
          <a:p>
            <a:fld id="{810707F3-8131-46FA-830A-F3DEA7AA1DF6}" type="slidenum">
              <a:rPr lang="en-US" smtClean="0"/>
              <a:t>34</a:t>
            </a:fld>
            <a:endParaRPr lang="en-US"/>
          </a:p>
        </p:txBody>
      </p:sp>
    </p:spTree>
    <p:extLst>
      <p:ext uri="{BB962C8B-B14F-4D97-AF65-F5344CB8AC3E}">
        <p14:creationId xmlns:p14="http://schemas.microsoft.com/office/powerpoint/2010/main" val="4111545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1"/>
          </p:nvPr>
        </p:nvSpPr>
        <p:spPr/>
        <p:txBody>
          <a:bodyPr/>
          <a:lstStyle/>
          <a:p>
            <a:endParaRPr lang="en-US" dirty="0"/>
          </a:p>
        </p:txBody>
      </p:sp>
      <p:sp>
        <p:nvSpPr>
          <p:cNvPr id="454676" name="Rectangle 20"/>
          <p:cNvSpPr>
            <a:spLocks noGrp="1" noChangeArrowheads="1"/>
          </p:cNvSpPr>
          <p:nvPr>
            <p:ph type="title"/>
          </p:nvPr>
        </p:nvSpPr>
        <p:spPr/>
        <p:txBody>
          <a:bodyPr>
            <a:normAutofit/>
          </a:bodyPr>
          <a:lstStyle/>
          <a:p>
            <a:r>
              <a:rPr lang="en-US" b="1" dirty="0" smtClean="0">
                <a:solidFill>
                  <a:srgbClr val="008000"/>
                </a:solidFill>
              </a:rPr>
              <a:t>PROCUREMENT </a:t>
            </a:r>
            <a:r>
              <a:rPr lang="en-US" altLang="zh-CN" b="1" dirty="0">
                <a:solidFill>
                  <a:srgbClr val="008000"/>
                </a:solidFill>
              </a:rPr>
              <a:t>Cycle</a:t>
            </a:r>
          </a:p>
        </p:txBody>
      </p:sp>
      <p:grpSp>
        <p:nvGrpSpPr>
          <p:cNvPr id="2" name="Group 3"/>
          <p:cNvGrpSpPr>
            <a:grpSpLocks/>
          </p:cNvGrpSpPr>
          <p:nvPr/>
        </p:nvGrpSpPr>
        <p:grpSpPr bwMode="auto">
          <a:xfrm>
            <a:off x="2914651" y="1828801"/>
            <a:ext cx="3534086" cy="3454916"/>
            <a:chOff x="2277" y="1797"/>
            <a:chExt cx="1939" cy="1953"/>
          </a:xfrm>
          <a:solidFill>
            <a:srgbClr val="FFC000"/>
          </a:solidFill>
        </p:grpSpPr>
        <p:sp>
          <p:nvSpPr>
            <p:cNvPr id="454660" name="Freeform 4"/>
            <p:cNvSpPr>
              <a:spLocks/>
            </p:cNvSpPr>
            <p:nvPr/>
          </p:nvSpPr>
          <p:spPr bwMode="blackWhite">
            <a:xfrm>
              <a:off x="2680" y="3049"/>
              <a:ext cx="584" cy="590"/>
            </a:xfrm>
            <a:custGeom>
              <a:avLst/>
              <a:gdLst/>
              <a:ahLst/>
              <a:cxnLst>
                <a:cxn ang="0">
                  <a:pos x="0" y="158"/>
                </a:cxn>
                <a:cxn ang="0">
                  <a:pos x="0" y="498"/>
                </a:cxn>
                <a:cxn ang="0">
                  <a:pos x="54" y="407"/>
                </a:cxn>
                <a:cxn ang="0">
                  <a:pos x="56" y="402"/>
                </a:cxn>
                <a:cxn ang="0">
                  <a:pos x="107" y="439"/>
                </a:cxn>
                <a:cxn ang="0">
                  <a:pos x="160" y="473"/>
                </a:cxn>
                <a:cxn ang="0">
                  <a:pos x="217" y="503"/>
                </a:cxn>
                <a:cxn ang="0">
                  <a:pos x="275" y="528"/>
                </a:cxn>
                <a:cxn ang="0">
                  <a:pos x="334" y="549"/>
                </a:cxn>
                <a:cxn ang="0">
                  <a:pos x="396" y="565"/>
                </a:cxn>
                <a:cxn ang="0">
                  <a:pos x="457" y="578"/>
                </a:cxn>
                <a:cxn ang="0">
                  <a:pos x="520" y="586"/>
                </a:cxn>
                <a:cxn ang="0">
                  <a:pos x="583" y="589"/>
                </a:cxn>
                <a:cxn ang="0">
                  <a:pos x="465" y="417"/>
                </a:cxn>
                <a:cxn ang="0">
                  <a:pos x="580" y="241"/>
                </a:cxn>
                <a:cxn ang="0">
                  <a:pos x="532" y="238"/>
                </a:cxn>
                <a:cxn ang="0">
                  <a:pos x="485" y="231"/>
                </a:cxn>
                <a:cxn ang="0">
                  <a:pos x="438" y="218"/>
                </a:cxn>
                <a:cxn ang="0">
                  <a:pos x="393" y="202"/>
                </a:cxn>
                <a:cxn ang="0">
                  <a:pos x="349" y="182"/>
                </a:cxn>
                <a:cxn ang="0">
                  <a:pos x="307" y="157"/>
                </a:cxn>
                <a:cxn ang="0">
                  <a:pos x="269" y="129"/>
                </a:cxn>
                <a:cxn ang="0">
                  <a:pos x="233" y="96"/>
                </a:cxn>
                <a:cxn ang="0">
                  <a:pos x="289" y="0"/>
                </a:cxn>
                <a:cxn ang="0">
                  <a:pos x="0" y="158"/>
                </a:cxn>
              </a:cxnLst>
              <a:rect l="0" t="0" r="r" b="b"/>
              <a:pathLst>
                <a:path w="584" h="590">
                  <a:moveTo>
                    <a:pt x="0" y="158"/>
                  </a:moveTo>
                  <a:lnTo>
                    <a:pt x="0" y="498"/>
                  </a:lnTo>
                  <a:lnTo>
                    <a:pt x="54" y="407"/>
                  </a:lnTo>
                  <a:lnTo>
                    <a:pt x="56" y="402"/>
                  </a:lnTo>
                  <a:lnTo>
                    <a:pt x="107" y="439"/>
                  </a:lnTo>
                  <a:lnTo>
                    <a:pt x="160" y="473"/>
                  </a:lnTo>
                  <a:lnTo>
                    <a:pt x="217" y="503"/>
                  </a:lnTo>
                  <a:lnTo>
                    <a:pt x="275" y="528"/>
                  </a:lnTo>
                  <a:lnTo>
                    <a:pt x="334" y="549"/>
                  </a:lnTo>
                  <a:lnTo>
                    <a:pt x="396" y="565"/>
                  </a:lnTo>
                  <a:lnTo>
                    <a:pt x="457" y="578"/>
                  </a:lnTo>
                  <a:lnTo>
                    <a:pt x="520" y="586"/>
                  </a:lnTo>
                  <a:lnTo>
                    <a:pt x="583" y="589"/>
                  </a:lnTo>
                  <a:lnTo>
                    <a:pt x="465" y="417"/>
                  </a:lnTo>
                  <a:lnTo>
                    <a:pt x="580" y="241"/>
                  </a:lnTo>
                  <a:lnTo>
                    <a:pt x="532" y="238"/>
                  </a:lnTo>
                  <a:lnTo>
                    <a:pt x="485" y="231"/>
                  </a:lnTo>
                  <a:lnTo>
                    <a:pt x="438" y="218"/>
                  </a:lnTo>
                  <a:lnTo>
                    <a:pt x="393" y="202"/>
                  </a:lnTo>
                  <a:lnTo>
                    <a:pt x="349" y="182"/>
                  </a:lnTo>
                  <a:lnTo>
                    <a:pt x="307" y="157"/>
                  </a:lnTo>
                  <a:lnTo>
                    <a:pt x="269" y="129"/>
                  </a:lnTo>
                  <a:lnTo>
                    <a:pt x="233" y="96"/>
                  </a:lnTo>
                  <a:lnTo>
                    <a:pt x="289" y="0"/>
                  </a:lnTo>
                  <a:lnTo>
                    <a:pt x="0" y="158"/>
                  </a:lnTo>
                </a:path>
              </a:pathLst>
            </a:custGeom>
            <a:grpFill/>
            <a:ln w="12700" cap="rnd" cmpd="sng">
              <a:solidFill>
                <a:schemeClr val="tx1"/>
              </a:solidFill>
              <a:prstDash val="solid"/>
              <a:round/>
              <a:headEnd/>
              <a:tailEnd/>
            </a:ln>
            <a:effectLst/>
          </p:spPr>
          <p:txBody>
            <a:bodyPr/>
            <a:lstStyle/>
            <a:p>
              <a:endParaRPr lang="en-US" sz="1350"/>
            </a:p>
          </p:txBody>
        </p:sp>
        <p:sp>
          <p:nvSpPr>
            <p:cNvPr id="454661" name="Freeform 5"/>
            <p:cNvSpPr>
              <a:spLocks/>
            </p:cNvSpPr>
            <p:nvPr/>
          </p:nvSpPr>
          <p:spPr bwMode="blackWhite">
            <a:xfrm>
              <a:off x="3186" y="3140"/>
              <a:ext cx="693" cy="610"/>
            </a:xfrm>
            <a:custGeom>
              <a:avLst/>
              <a:gdLst/>
              <a:ahLst/>
              <a:cxnLst>
                <a:cxn ang="0">
                  <a:pos x="692" y="238"/>
                </a:cxn>
                <a:cxn ang="0">
                  <a:pos x="482" y="190"/>
                </a:cxn>
                <a:cxn ang="0">
                  <a:pos x="441" y="0"/>
                </a:cxn>
                <a:cxn ang="0">
                  <a:pos x="409" y="27"/>
                </a:cxn>
                <a:cxn ang="0">
                  <a:pos x="374" y="52"/>
                </a:cxn>
                <a:cxn ang="0">
                  <a:pos x="337" y="74"/>
                </a:cxn>
                <a:cxn ang="0">
                  <a:pos x="299" y="93"/>
                </a:cxn>
                <a:cxn ang="0">
                  <a:pos x="259" y="110"/>
                </a:cxn>
                <a:cxn ang="0">
                  <a:pos x="219" y="121"/>
                </a:cxn>
                <a:cxn ang="0">
                  <a:pos x="177" y="130"/>
                </a:cxn>
                <a:cxn ang="0">
                  <a:pos x="177" y="29"/>
                </a:cxn>
                <a:cxn ang="0">
                  <a:pos x="0" y="326"/>
                </a:cxn>
                <a:cxn ang="0">
                  <a:pos x="177" y="609"/>
                </a:cxn>
                <a:cxn ang="0">
                  <a:pos x="177" y="486"/>
                </a:cxn>
                <a:cxn ang="0">
                  <a:pos x="177" y="480"/>
                </a:cxn>
                <a:cxn ang="0">
                  <a:pos x="233" y="473"/>
                </a:cxn>
                <a:cxn ang="0">
                  <a:pos x="288" y="462"/>
                </a:cxn>
                <a:cxn ang="0">
                  <a:pos x="343" y="447"/>
                </a:cxn>
                <a:cxn ang="0">
                  <a:pos x="396" y="428"/>
                </a:cxn>
                <a:cxn ang="0">
                  <a:pos x="448" y="406"/>
                </a:cxn>
                <a:cxn ang="0">
                  <a:pos x="498" y="382"/>
                </a:cxn>
                <a:cxn ang="0">
                  <a:pos x="547" y="353"/>
                </a:cxn>
                <a:cxn ang="0">
                  <a:pos x="598" y="318"/>
                </a:cxn>
                <a:cxn ang="0">
                  <a:pos x="646" y="280"/>
                </a:cxn>
                <a:cxn ang="0">
                  <a:pos x="692" y="238"/>
                </a:cxn>
              </a:cxnLst>
              <a:rect l="0" t="0" r="r" b="b"/>
              <a:pathLst>
                <a:path w="693" h="610">
                  <a:moveTo>
                    <a:pt x="692" y="238"/>
                  </a:moveTo>
                  <a:lnTo>
                    <a:pt x="482" y="190"/>
                  </a:lnTo>
                  <a:lnTo>
                    <a:pt x="441" y="0"/>
                  </a:lnTo>
                  <a:lnTo>
                    <a:pt x="409" y="27"/>
                  </a:lnTo>
                  <a:lnTo>
                    <a:pt x="374" y="52"/>
                  </a:lnTo>
                  <a:lnTo>
                    <a:pt x="337" y="74"/>
                  </a:lnTo>
                  <a:lnTo>
                    <a:pt x="299" y="93"/>
                  </a:lnTo>
                  <a:lnTo>
                    <a:pt x="259" y="110"/>
                  </a:lnTo>
                  <a:lnTo>
                    <a:pt x="219" y="121"/>
                  </a:lnTo>
                  <a:lnTo>
                    <a:pt x="177" y="130"/>
                  </a:lnTo>
                  <a:lnTo>
                    <a:pt x="177" y="29"/>
                  </a:lnTo>
                  <a:lnTo>
                    <a:pt x="0" y="326"/>
                  </a:lnTo>
                  <a:lnTo>
                    <a:pt x="177" y="609"/>
                  </a:lnTo>
                  <a:lnTo>
                    <a:pt x="177" y="486"/>
                  </a:lnTo>
                  <a:lnTo>
                    <a:pt x="177" y="480"/>
                  </a:lnTo>
                  <a:lnTo>
                    <a:pt x="233" y="473"/>
                  </a:lnTo>
                  <a:lnTo>
                    <a:pt x="288" y="462"/>
                  </a:lnTo>
                  <a:lnTo>
                    <a:pt x="343" y="447"/>
                  </a:lnTo>
                  <a:lnTo>
                    <a:pt x="396" y="428"/>
                  </a:lnTo>
                  <a:lnTo>
                    <a:pt x="448" y="406"/>
                  </a:lnTo>
                  <a:lnTo>
                    <a:pt x="498" y="382"/>
                  </a:lnTo>
                  <a:lnTo>
                    <a:pt x="547" y="353"/>
                  </a:lnTo>
                  <a:lnTo>
                    <a:pt x="598" y="318"/>
                  </a:lnTo>
                  <a:lnTo>
                    <a:pt x="646" y="280"/>
                  </a:lnTo>
                  <a:lnTo>
                    <a:pt x="692" y="238"/>
                  </a:lnTo>
                </a:path>
              </a:pathLst>
            </a:custGeom>
            <a:grpFill/>
            <a:ln w="12700" cap="rnd" cmpd="sng">
              <a:solidFill>
                <a:schemeClr val="tx1"/>
              </a:solidFill>
              <a:prstDash val="solid"/>
              <a:round/>
              <a:headEnd/>
              <a:tailEnd/>
            </a:ln>
            <a:effectLst/>
          </p:spPr>
          <p:txBody>
            <a:bodyPr/>
            <a:lstStyle/>
            <a:p>
              <a:endParaRPr lang="en-US" sz="1350"/>
            </a:p>
          </p:txBody>
        </p:sp>
        <p:sp>
          <p:nvSpPr>
            <p:cNvPr id="454662" name="Freeform 6"/>
            <p:cNvSpPr>
              <a:spLocks/>
            </p:cNvSpPr>
            <p:nvPr/>
          </p:nvSpPr>
          <p:spPr bwMode="blackWhite">
            <a:xfrm>
              <a:off x="3610" y="2730"/>
              <a:ext cx="519" cy="659"/>
            </a:xfrm>
            <a:custGeom>
              <a:avLst/>
              <a:gdLst/>
              <a:ahLst/>
              <a:cxnLst>
                <a:cxn ang="0">
                  <a:pos x="171" y="85"/>
                </a:cxn>
                <a:cxn ang="0">
                  <a:pos x="165" y="128"/>
                </a:cxn>
                <a:cxn ang="0">
                  <a:pos x="154" y="170"/>
                </a:cxn>
                <a:cxn ang="0">
                  <a:pos x="140" y="212"/>
                </a:cxn>
                <a:cxn ang="0">
                  <a:pos x="124" y="251"/>
                </a:cxn>
                <a:cxn ang="0">
                  <a:pos x="103" y="289"/>
                </a:cxn>
                <a:cxn ang="0">
                  <a:pos x="80" y="326"/>
                </a:cxn>
                <a:cxn ang="0">
                  <a:pos x="0" y="246"/>
                </a:cxn>
                <a:cxn ang="0">
                  <a:pos x="89" y="573"/>
                </a:cxn>
                <a:cxn ang="0">
                  <a:pos x="411" y="658"/>
                </a:cxn>
                <a:cxn ang="0">
                  <a:pos x="333" y="577"/>
                </a:cxn>
                <a:cxn ang="0">
                  <a:pos x="327" y="573"/>
                </a:cxn>
                <a:cxn ang="0">
                  <a:pos x="364" y="523"/>
                </a:cxn>
                <a:cxn ang="0">
                  <a:pos x="397" y="471"/>
                </a:cxn>
                <a:cxn ang="0">
                  <a:pos x="427" y="417"/>
                </a:cxn>
                <a:cxn ang="0">
                  <a:pos x="452" y="361"/>
                </a:cxn>
                <a:cxn ang="0">
                  <a:pos x="474" y="303"/>
                </a:cxn>
                <a:cxn ang="0">
                  <a:pos x="491" y="244"/>
                </a:cxn>
                <a:cxn ang="0">
                  <a:pos x="504" y="184"/>
                </a:cxn>
                <a:cxn ang="0">
                  <a:pos x="513" y="122"/>
                </a:cxn>
                <a:cxn ang="0">
                  <a:pos x="518" y="61"/>
                </a:cxn>
                <a:cxn ang="0">
                  <a:pos x="518" y="0"/>
                </a:cxn>
                <a:cxn ang="0">
                  <a:pos x="380" y="136"/>
                </a:cxn>
                <a:cxn ang="0">
                  <a:pos x="171" y="85"/>
                </a:cxn>
              </a:cxnLst>
              <a:rect l="0" t="0" r="r" b="b"/>
              <a:pathLst>
                <a:path w="519" h="659">
                  <a:moveTo>
                    <a:pt x="171" y="85"/>
                  </a:moveTo>
                  <a:lnTo>
                    <a:pt x="165" y="128"/>
                  </a:lnTo>
                  <a:lnTo>
                    <a:pt x="154" y="170"/>
                  </a:lnTo>
                  <a:lnTo>
                    <a:pt x="140" y="212"/>
                  </a:lnTo>
                  <a:lnTo>
                    <a:pt x="124" y="251"/>
                  </a:lnTo>
                  <a:lnTo>
                    <a:pt x="103" y="289"/>
                  </a:lnTo>
                  <a:lnTo>
                    <a:pt x="80" y="326"/>
                  </a:lnTo>
                  <a:lnTo>
                    <a:pt x="0" y="246"/>
                  </a:lnTo>
                  <a:lnTo>
                    <a:pt x="89" y="573"/>
                  </a:lnTo>
                  <a:lnTo>
                    <a:pt x="411" y="658"/>
                  </a:lnTo>
                  <a:lnTo>
                    <a:pt x="333" y="577"/>
                  </a:lnTo>
                  <a:lnTo>
                    <a:pt x="327" y="573"/>
                  </a:lnTo>
                  <a:lnTo>
                    <a:pt x="364" y="523"/>
                  </a:lnTo>
                  <a:lnTo>
                    <a:pt x="397" y="471"/>
                  </a:lnTo>
                  <a:lnTo>
                    <a:pt x="427" y="417"/>
                  </a:lnTo>
                  <a:lnTo>
                    <a:pt x="452" y="361"/>
                  </a:lnTo>
                  <a:lnTo>
                    <a:pt x="474" y="303"/>
                  </a:lnTo>
                  <a:lnTo>
                    <a:pt x="491" y="244"/>
                  </a:lnTo>
                  <a:lnTo>
                    <a:pt x="504" y="184"/>
                  </a:lnTo>
                  <a:lnTo>
                    <a:pt x="513" y="122"/>
                  </a:lnTo>
                  <a:lnTo>
                    <a:pt x="518" y="61"/>
                  </a:lnTo>
                  <a:lnTo>
                    <a:pt x="518" y="0"/>
                  </a:lnTo>
                  <a:lnTo>
                    <a:pt x="380" y="136"/>
                  </a:lnTo>
                  <a:lnTo>
                    <a:pt x="171" y="85"/>
                  </a:lnTo>
                </a:path>
              </a:pathLst>
            </a:custGeom>
            <a:grpFill/>
            <a:ln w="12700" cap="rnd" cmpd="sng">
              <a:solidFill>
                <a:schemeClr val="tx1"/>
              </a:solidFill>
              <a:prstDash val="solid"/>
              <a:round/>
              <a:headEnd/>
              <a:tailEnd/>
            </a:ln>
            <a:effectLst/>
          </p:spPr>
          <p:txBody>
            <a:bodyPr/>
            <a:lstStyle/>
            <a:p>
              <a:endParaRPr lang="en-US" sz="1350"/>
            </a:p>
          </p:txBody>
        </p:sp>
        <p:sp>
          <p:nvSpPr>
            <p:cNvPr id="454663" name="Freeform 7"/>
            <p:cNvSpPr>
              <a:spLocks/>
            </p:cNvSpPr>
            <p:nvPr/>
          </p:nvSpPr>
          <p:spPr bwMode="blackWhite">
            <a:xfrm>
              <a:off x="3645" y="2160"/>
              <a:ext cx="571" cy="677"/>
            </a:xfrm>
            <a:custGeom>
              <a:avLst/>
              <a:gdLst/>
              <a:ahLst/>
              <a:cxnLst>
                <a:cxn ang="0">
                  <a:pos x="0" y="245"/>
                </a:cxn>
                <a:cxn ang="0">
                  <a:pos x="28" y="279"/>
                </a:cxn>
                <a:cxn ang="0">
                  <a:pos x="52" y="315"/>
                </a:cxn>
                <a:cxn ang="0">
                  <a:pos x="74" y="352"/>
                </a:cxn>
                <a:cxn ang="0">
                  <a:pos x="93" y="391"/>
                </a:cxn>
                <a:cxn ang="0">
                  <a:pos x="107" y="432"/>
                </a:cxn>
                <a:cxn ang="0">
                  <a:pos x="119" y="475"/>
                </a:cxn>
                <a:cxn ang="0">
                  <a:pos x="128" y="516"/>
                </a:cxn>
                <a:cxn ang="0">
                  <a:pos x="133" y="560"/>
                </a:cxn>
                <a:cxn ang="0">
                  <a:pos x="127" y="561"/>
                </a:cxn>
                <a:cxn ang="0">
                  <a:pos x="8" y="594"/>
                </a:cxn>
                <a:cxn ang="0">
                  <a:pos x="337" y="676"/>
                </a:cxn>
                <a:cxn ang="0">
                  <a:pos x="570" y="443"/>
                </a:cxn>
                <a:cxn ang="0">
                  <a:pos x="469" y="470"/>
                </a:cxn>
                <a:cxn ang="0">
                  <a:pos x="459" y="412"/>
                </a:cxn>
                <a:cxn ang="0">
                  <a:pos x="444" y="354"/>
                </a:cxn>
                <a:cxn ang="0">
                  <a:pos x="425" y="299"/>
                </a:cxn>
                <a:cxn ang="0">
                  <a:pos x="403" y="244"/>
                </a:cxn>
                <a:cxn ang="0">
                  <a:pos x="378" y="191"/>
                </a:cxn>
                <a:cxn ang="0">
                  <a:pos x="347" y="140"/>
                </a:cxn>
                <a:cxn ang="0">
                  <a:pos x="315" y="90"/>
                </a:cxn>
                <a:cxn ang="0">
                  <a:pos x="279" y="44"/>
                </a:cxn>
                <a:cxn ang="0">
                  <a:pos x="240" y="0"/>
                </a:cxn>
                <a:cxn ang="0">
                  <a:pos x="191" y="200"/>
                </a:cxn>
                <a:cxn ang="0">
                  <a:pos x="0" y="245"/>
                </a:cxn>
              </a:cxnLst>
              <a:rect l="0" t="0" r="r" b="b"/>
              <a:pathLst>
                <a:path w="571" h="677">
                  <a:moveTo>
                    <a:pt x="0" y="245"/>
                  </a:moveTo>
                  <a:lnTo>
                    <a:pt x="28" y="279"/>
                  </a:lnTo>
                  <a:lnTo>
                    <a:pt x="52" y="315"/>
                  </a:lnTo>
                  <a:lnTo>
                    <a:pt x="74" y="352"/>
                  </a:lnTo>
                  <a:lnTo>
                    <a:pt x="93" y="391"/>
                  </a:lnTo>
                  <a:lnTo>
                    <a:pt x="107" y="432"/>
                  </a:lnTo>
                  <a:lnTo>
                    <a:pt x="119" y="475"/>
                  </a:lnTo>
                  <a:lnTo>
                    <a:pt x="128" y="516"/>
                  </a:lnTo>
                  <a:lnTo>
                    <a:pt x="133" y="560"/>
                  </a:lnTo>
                  <a:lnTo>
                    <a:pt x="127" y="561"/>
                  </a:lnTo>
                  <a:lnTo>
                    <a:pt x="8" y="594"/>
                  </a:lnTo>
                  <a:lnTo>
                    <a:pt x="337" y="676"/>
                  </a:lnTo>
                  <a:lnTo>
                    <a:pt x="570" y="443"/>
                  </a:lnTo>
                  <a:lnTo>
                    <a:pt x="469" y="470"/>
                  </a:lnTo>
                  <a:lnTo>
                    <a:pt x="459" y="412"/>
                  </a:lnTo>
                  <a:lnTo>
                    <a:pt x="444" y="354"/>
                  </a:lnTo>
                  <a:lnTo>
                    <a:pt x="425" y="299"/>
                  </a:lnTo>
                  <a:lnTo>
                    <a:pt x="403" y="244"/>
                  </a:lnTo>
                  <a:lnTo>
                    <a:pt x="378" y="191"/>
                  </a:lnTo>
                  <a:lnTo>
                    <a:pt x="347" y="140"/>
                  </a:lnTo>
                  <a:lnTo>
                    <a:pt x="315" y="90"/>
                  </a:lnTo>
                  <a:lnTo>
                    <a:pt x="279" y="44"/>
                  </a:lnTo>
                  <a:lnTo>
                    <a:pt x="240" y="0"/>
                  </a:lnTo>
                  <a:lnTo>
                    <a:pt x="191" y="200"/>
                  </a:lnTo>
                  <a:lnTo>
                    <a:pt x="0" y="245"/>
                  </a:lnTo>
                </a:path>
              </a:pathLst>
            </a:custGeom>
            <a:grpFill/>
            <a:ln w="12700" cap="rnd" cmpd="sng">
              <a:solidFill>
                <a:schemeClr val="tx1"/>
              </a:solidFill>
              <a:prstDash val="solid"/>
              <a:round/>
              <a:headEnd/>
              <a:tailEnd/>
            </a:ln>
            <a:effectLst/>
          </p:spPr>
          <p:txBody>
            <a:bodyPr/>
            <a:lstStyle/>
            <a:p>
              <a:endParaRPr lang="en-US" sz="1350"/>
            </a:p>
          </p:txBody>
        </p:sp>
        <p:sp>
          <p:nvSpPr>
            <p:cNvPr id="454664" name="Freeform 8"/>
            <p:cNvSpPr>
              <a:spLocks/>
            </p:cNvSpPr>
            <p:nvPr/>
          </p:nvSpPr>
          <p:spPr bwMode="blackWhite">
            <a:xfrm>
              <a:off x="3268" y="1892"/>
              <a:ext cx="626" cy="526"/>
            </a:xfrm>
            <a:custGeom>
              <a:avLst/>
              <a:gdLst/>
              <a:ahLst/>
              <a:cxnLst>
                <a:cxn ang="0">
                  <a:pos x="213" y="525"/>
                </a:cxn>
                <a:cxn ang="0">
                  <a:pos x="545" y="445"/>
                </a:cxn>
                <a:cxn ang="0">
                  <a:pos x="625" y="115"/>
                </a:cxn>
                <a:cxn ang="0">
                  <a:pos x="545" y="193"/>
                </a:cxn>
                <a:cxn ang="0">
                  <a:pos x="536" y="203"/>
                </a:cxn>
                <a:cxn ang="0">
                  <a:pos x="489" y="167"/>
                </a:cxn>
                <a:cxn ang="0">
                  <a:pos x="442" y="134"/>
                </a:cxn>
                <a:cxn ang="0">
                  <a:pos x="391" y="104"/>
                </a:cxn>
                <a:cxn ang="0">
                  <a:pos x="338" y="79"/>
                </a:cxn>
                <a:cxn ang="0">
                  <a:pos x="285" y="57"/>
                </a:cxn>
                <a:cxn ang="0">
                  <a:pos x="230" y="37"/>
                </a:cxn>
                <a:cxn ang="0">
                  <a:pos x="173" y="22"/>
                </a:cxn>
                <a:cxn ang="0">
                  <a:pos x="116" y="12"/>
                </a:cxn>
                <a:cxn ang="0">
                  <a:pos x="58" y="4"/>
                </a:cxn>
                <a:cxn ang="0">
                  <a:pos x="0" y="0"/>
                </a:cxn>
                <a:cxn ang="0">
                  <a:pos x="130" y="196"/>
                </a:cxn>
                <a:cxn ang="0">
                  <a:pos x="32" y="348"/>
                </a:cxn>
                <a:cxn ang="0">
                  <a:pos x="79" y="355"/>
                </a:cxn>
                <a:cxn ang="0">
                  <a:pos x="124" y="365"/>
                </a:cxn>
                <a:cxn ang="0">
                  <a:pos x="168" y="380"/>
                </a:cxn>
                <a:cxn ang="0">
                  <a:pos x="211" y="398"/>
                </a:cxn>
                <a:cxn ang="0">
                  <a:pos x="251" y="422"/>
                </a:cxn>
                <a:cxn ang="0">
                  <a:pos x="291" y="447"/>
                </a:cxn>
                <a:cxn ang="0">
                  <a:pos x="213" y="525"/>
                </a:cxn>
              </a:cxnLst>
              <a:rect l="0" t="0" r="r" b="b"/>
              <a:pathLst>
                <a:path w="626" h="526">
                  <a:moveTo>
                    <a:pt x="213" y="525"/>
                  </a:moveTo>
                  <a:lnTo>
                    <a:pt x="545" y="445"/>
                  </a:lnTo>
                  <a:lnTo>
                    <a:pt x="625" y="115"/>
                  </a:lnTo>
                  <a:lnTo>
                    <a:pt x="545" y="193"/>
                  </a:lnTo>
                  <a:lnTo>
                    <a:pt x="536" y="203"/>
                  </a:lnTo>
                  <a:lnTo>
                    <a:pt x="489" y="167"/>
                  </a:lnTo>
                  <a:lnTo>
                    <a:pt x="442" y="134"/>
                  </a:lnTo>
                  <a:lnTo>
                    <a:pt x="391" y="104"/>
                  </a:lnTo>
                  <a:lnTo>
                    <a:pt x="338" y="79"/>
                  </a:lnTo>
                  <a:lnTo>
                    <a:pt x="285" y="57"/>
                  </a:lnTo>
                  <a:lnTo>
                    <a:pt x="230" y="37"/>
                  </a:lnTo>
                  <a:lnTo>
                    <a:pt x="173" y="22"/>
                  </a:lnTo>
                  <a:lnTo>
                    <a:pt x="116" y="12"/>
                  </a:lnTo>
                  <a:lnTo>
                    <a:pt x="58" y="4"/>
                  </a:lnTo>
                  <a:lnTo>
                    <a:pt x="0" y="0"/>
                  </a:lnTo>
                  <a:lnTo>
                    <a:pt x="130" y="196"/>
                  </a:lnTo>
                  <a:lnTo>
                    <a:pt x="32" y="348"/>
                  </a:lnTo>
                  <a:lnTo>
                    <a:pt x="79" y="355"/>
                  </a:lnTo>
                  <a:lnTo>
                    <a:pt x="124" y="365"/>
                  </a:lnTo>
                  <a:lnTo>
                    <a:pt x="168" y="380"/>
                  </a:lnTo>
                  <a:lnTo>
                    <a:pt x="211" y="398"/>
                  </a:lnTo>
                  <a:lnTo>
                    <a:pt x="251" y="422"/>
                  </a:lnTo>
                  <a:lnTo>
                    <a:pt x="291" y="447"/>
                  </a:lnTo>
                  <a:lnTo>
                    <a:pt x="213" y="525"/>
                  </a:lnTo>
                </a:path>
              </a:pathLst>
            </a:custGeom>
            <a:grpFill/>
            <a:ln w="12700" cap="rnd" cmpd="sng">
              <a:solidFill>
                <a:schemeClr val="tx1"/>
              </a:solidFill>
              <a:prstDash val="solid"/>
              <a:round/>
              <a:headEnd/>
              <a:tailEnd/>
            </a:ln>
            <a:effectLst/>
          </p:spPr>
          <p:txBody>
            <a:bodyPr/>
            <a:lstStyle/>
            <a:p>
              <a:endParaRPr lang="en-US" sz="1350"/>
            </a:p>
          </p:txBody>
        </p:sp>
        <p:sp>
          <p:nvSpPr>
            <p:cNvPr id="454665" name="Freeform 9"/>
            <p:cNvSpPr>
              <a:spLocks/>
            </p:cNvSpPr>
            <p:nvPr/>
          </p:nvSpPr>
          <p:spPr bwMode="blackWhite">
            <a:xfrm>
              <a:off x="2701" y="1797"/>
              <a:ext cx="658" cy="583"/>
            </a:xfrm>
            <a:custGeom>
              <a:avLst/>
              <a:gdLst/>
              <a:ahLst/>
              <a:cxnLst>
                <a:cxn ang="0">
                  <a:pos x="252" y="554"/>
                </a:cxn>
                <a:cxn ang="0">
                  <a:pos x="286" y="530"/>
                </a:cxn>
                <a:cxn ang="0">
                  <a:pos x="322" y="509"/>
                </a:cxn>
                <a:cxn ang="0">
                  <a:pos x="361" y="491"/>
                </a:cxn>
                <a:cxn ang="0">
                  <a:pos x="400" y="477"/>
                </a:cxn>
                <a:cxn ang="0">
                  <a:pos x="441" y="466"/>
                </a:cxn>
                <a:cxn ang="0">
                  <a:pos x="482" y="458"/>
                </a:cxn>
                <a:cxn ang="0">
                  <a:pos x="482" y="459"/>
                </a:cxn>
                <a:cxn ang="0">
                  <a:pos x="482" y="582"/>
                </a:cxn>
                <a:cxn ang="0">
                  <a:pos x="657" y="292"/>
                </a:cxn>
                <a:cxn ang="0">
                  <a:pos x="482" y="0"/>
                </a:cxn>
                <a:cxn ang="0">
                  <a:pos x="482" y="107"/>
                </a:cxn>
                <a:cxn ang="0">
                  <a:pos x="424" y="114"/>
                </a:cxn>
                <a:cxn ang="0">
                  <a:pos x="368" y="124"/>
                </a:cxn>
                <a:cxn ang="0">
                  <a:pos x="312" y="139"/>
                </a:cxn>
                <a:cxn ang="0">
                  <a:pos x="256" y="158"/>
                </a:cxn>
                <a:cxn ang="0">
                  <a:pos x="203" y="180"/>
                </a:cxn>
                <a:cxn ang="0">
                  <a:pos x="151" y="205"/>
                </a:cxn>
                <a:cxn ang="0">
                  <a:pos x="101" y="235"/>
                </a:cxn>
                <a:cxn ang="0">
                  <a:pos x="49" y="270"/>
                </a:cxn>
                <a:cxn ang="0">
                  <a:pos x="0" y="308"/>
                </a:cxn>
                <a:cxn ang="0">
                  <a:pos x="211" y="357"/>
                </a:cxn>
                <a:cxn ang="0">
                  <a:pos x="252" y="554"/>
                </a:cxn>
              </a:cxnLst>
              <a:rect l="0" t="0" r="r" b="b"/>
              <a:pathLst>
                <a:path w="658" h="583">
                  <a:moveTo>
                    <a:pt x="252" y="554"/>
                  </a:moveTo>
                  <a:lnTo>
                    <a:pt x="286" y="530"/>
                  </a:lnTo>
                  <a:lnTo>
                    <a:pt x="322" y="509"/>
                  </a:lnTo>
                  <a:lnTo>
                    <a:pt x="361" y="491"/>
                  </a:lnTo>
                  <a:lnTo>
                    <a:pt x="400" y="477"/>
                  </a:lnTo>
                  <a:lnTo>
                    <a:pt x="441" y="466"/>
                  </a:lnTo>
                  <a:lnTo>
                    <a:pt x="482" y="458"/>
                  </a:lnTo>
                  <a:lnTo>
                    <a:pt x="482" y="459"/>
                  </a:lnTo>
                  <a:lnTo>
                    <a:pt x="482" y="582"/>
                  </a:lnTo>
                  <a:lnTo>
                    <a:pt x="657" y="292"/>
                  </a:lnTo>
                  <a:lnTo>
                    <a:pt x="482" y="0"/>
                  </a:lnTo>
                  <a:lnTo>
                    <a:pt x="482" y="107"/>
                  </a:lnTo>
                  <a:lnTo>
                    <a:pt x="424" y="114"/>
                  </a:lnTo>
                  <a:lnTo>
                    <a:pt x="368" y="124"/>
                  </a:lnTo>
                  <a:lnTo>
                    <a:pt x="312" y="139"/>
                  </a:lnTo>
                  <a:lnTo>
                    <a:pt x="256" y="158"/>
                  </a:lnTo>
                  <a:lnTo>
                    <a:pt x="203" y="180"/>
                  </a:lnTo>
                  <a:lnTo>
                    <a:pt x="151" y="205"/>
                  </a:lnTo>
                  <a:lnTo>
                    <a:pt x="101" y="235"/>
                  </a:lnTo>
                  <a:lnTo>
                    <a:pt x="49" y="270"/>
                  </a:lnTo>
                  <a:lnTo>
                    <a:pt x="0" y="308"/>
                  </a:lnTo>
                  <a:lnTo>
                    <a:pt x="211" y="357"/>
                  </a:lnTo>
                  <a:lnTo>
                    <a:pt x="252" y="554"/>
                  </a:lnTo>
                </a:path>
              </a:pathLst>
            </a:custGeom>
            <a:solidFill>
              <a:srgbClr val="FFC000"/>
            </a:solidFill>
            <a:ln w="12700" cap="rnd" cmpd="sng">
              <a:solidFill>
                <a:schemeClr val="tx1"/>
              </a:solidFill>
              <a:prstDash val="solid"/>
              <a:round/>
              <a:headEnd/>
              <a:tailEnd/>
            </a:ln>
            <a:effectLst/>
          </p:spPr>
          <p:txBody>
            <a:bodyPr/>
            <a:lstStyle/>
            <a:p>
              <a:endParaRPr lang="en-US" sz="1350"/>
            </a:p>
          </p:txBody>
        </p:sp>
        <p:sp>
          <p:nvSpPr>
            <p:cNvPr id="454666" name="Freeform 10"/>
            <p:cNvSpPr>
              <a:spLocks/>
            </p:cNvSpPr>
            <p:nvPr/>
          </p:nvSpPr>
          <p:spPr bwMode="blackWhite">
            <a:xfrm>
              <a:off x="2403" y="2096"/>
              <a:ext cx="562" cy="631"/>
            </a:xfrm>
            <a:custGeom>
              <a:avLst/>
              <a:gdLst/>
              <a:ahLst/>
              <a:cxnLst>
                <a:cxn ang="0">
                  <a:pos x="350" y="629"/>
                </a:cxn>
                <a:cxn ang="0">
                  <a:pos x="357" y="583"/>
                </a:cxn>
                <a:cxn ang="0">
                  <a:pos x="368" y="536"/>
                </a:cxn>
                <a:cxn ang="0">
                  <a:pos x="383" y="491"/>
                </a:cxn>
                <a:cxn ang="0">
                  <a:pos x="401" y="447"/>
                </a:cxn>
                <a:cxn ang="0">
                  <a:pos x="423" y="405"/>
                </a:cxn>
                <a:cxn ang="0">
                  <a:pos x="450" y="367"/>
                </a:cxn>
                <a:cxn ang="0">
                  <a:pos x="480" y="330"/>
                </a:cxn>
                <a:cxn ang="0">
                  <a:pos x="561" y="411"/>
                </a:cxn>
                <a:cxn ang="0">
                  <a:pos x="487" y="86"/>
                </a:cxn>
                <a:cxn ang="0">
                  <a:pos x="487" y="85"/>
                </a:cxn>
                <a:cxn ang="0">
                  <a:pos x="151" y="0"/>
                </a:cxn>
                <a:cxn ang="0">
                  <a:pos x="230" y="80"/>
                </a:cxn>
                <a:cxn ang="0">
                  <a:pos x="234" y="83"/>
                </a:cxn>
                <a:cxn ang="0">
                  <a:pos x="194" y="130"/>
                </a:cxn>
                <a:cxn ang="0">
                  <a:pos x="158" y="177"/>
                </a:cxn>
                <a:cxn ang="0">
                  <a:pos x="124" y="228"/>
                </a:cxn>
                <a:cxn ang="0">
                  <a:pos x="94" y="281"/>
                </a:cxn>
                <a:cxn ang="0">
                  <a:pos x="69" y="336"/>
                </a:cxn>
                <a:cxn ang="0">
                  <a:pos x="47" y="393"/>
                </a:cxn>
                <a:cxn ang="0">
                  <a:pos x="29" y="450"/>
                </a:cxn>
                <a:cxn ang="0">
                  <a:pos x="15" y="510"/>
                </a:cxn>
                <a:cxn ang="0">
                  <a:pos x="5" y="570"/>
                </a:cxn>
                <a:cxn ang="0">
                  <a:pos x="0" y="630"/>
                </a:cxn>
                <a:cxn ang="0">
                  <a:pos x="168" y="518"/>
                </a:cxn>
                <a:cxn ang="0">
                  <a:pos x="350" y="629"/>
                </a:cxn>
              </a:cxnLst>
              <a:rect l="0" t="0" r="r" b="b"/>
              <a:pathLst>
                <a:path w="562" h="631">
                  <a:moveTo>
                    <a:pt x="350" y="629"/>
                  </a:moveTo>
                  <a:lnTo>
                    <a:pt x="357" y="583"/>
                  </a:lnTo>
                  <a:lnTo>
                    <a:pt x="368" y="536"/>
                  </a:lnTo>
                  <a:lnTo>
                    <a:pt x="383" y="491"/>
                  </a:lnTo>
                  <a:lnTo>
                    <a:pt x="401" y="447"/>
                  </a:lnTo>
                  <a:lnTo>
                    <a:pt x="423" y="405"/>
                  </a:lnTo>
                  <a:lnTo>
                    <a:pt x="450" y="367"/>
                  </a:lnTo>
                  <a:lnTo>
                    <a:pt x="480" y="330"/>
                  </a:lnTo>
                  <a:lnTo>
                    <a:pt x="561" y="411"/>
                  </a:lnTo>
                  <a:lnTo>
                    <a:pt x="487" y="86"/>
                  </a:lnTo>
                  <a:lnTo>
                    <a:pt x="487" y="85"/>
                  </a:lnTo>
                  <a:lnTo>
                    <a:pt x="151" y="0"/>
                  </a:lnTo>
                  <a:lnTo>
                    <a:pt x="230" y="80"/>
                  </a:lnTo>
                  <a:lnTo>
                    <a:pt x="234" y="83"/>
                  </a:lnTo>
                  <a:lnTo>
                    <a:pt x="194" y="130"/>
                  </a:lnTo>
                  <a:lnTo>
                    <a:pt x="158" y="177"/>
                  </a:lnTo>
                  <a:lnTo>
                    <a:pt x="124" y="228"/>
                  </a:lnTo>
                  <a:lnTo>
                    <a:pt x="94" y="281"/>
                  </a:lnTo>
                  <a:lnTo>
                    <a:pt x="69" y="336"/>
                  </a:lnTo>
                  <a:lnTo>
                    <a:pt x="47" y="393"/>
                  </a:lnTo>
                  <a:lnTo>
                    <a:pt x="29" y="450"/>
                  </a:lnTo>
                  <a:lnTo>
                    <a:pt x="15" y="510"/>
                  </a:lnTo>
                  <a:lnTo>
                    <a:pt x="5" y="570"/>
                  </a:lnTo>
                  <a:lnTo>
                    <a:pt x="0" y="630"/>
                  </a:lnTo>
                  <a:lnTo>
                    <a:pt x="168" y="518"/>
                  </a:lnTo>
                  <a:lnTo>
                    <a:pt x="350" y="629"/>
                  </a:lnTo>
                </a:path>
              </a:pathLst>
            </a:custGeom>
            <a:solidFill>
              <a:srgbClr val="FFC000"/>
            </a:solidFill>
            <a:ln w="12700" cap="rnd" cmpd="sng">
              <a:solidFill>
                <a:schemeClr val="tx1"/>
              </a:solidFill>
              <a:prstDash val="solid"/>
              <a:round/>
              <a:headEnd/>
              <a:tailEnd/>
            </a:ln>
            <a:effectLst/>
          </p:spPr>
          <p:txBody>
            <a:bodyPr/>
            <a:lstStyle/>
            <a:p>
              <a:endParaRPr lang="en-US" sz="1350"/>
            </a:p>
          </p:txBody>
        </p:sp>
        <p:sp>
          <p:nvSpPr>
            <p:cNvPr id="454667" name="Freeform 11"/>
            <p:cNvSpPr>
              <a:spLocks/>
            </p:cNvSpPr>
            <p:nvPr/>
          </p:nvSpPr>
          <p:spPr bwMode="blackWhite">
            <a:xfrm>
              <a:off x="2277" y="2646"/>
              <a:ext cx="583" cy="738"/>
            </a:xfrm>
            <a:custGeom>
              <a:avLst/>
              <a:gdLst/>
              <a:ahLst/>
              <a:cxnLst>
                <a:cxn ang="0">
                  <a:pos x="578" y="440"/>
                </a:cxn>
                <a:cxn ang="0">
                  <a:pos x="552" y="401"/>
                </a:cxn>
                <a:cxn ang="0">
                  <a:pos x="529" y="359"/>
                </a:cxn>
                <a:cxn ang="0">
                  <a:pos x="510" y="316"/>
                </a:cxn>
                <a:cxn ang="0">
                  <a:pos x="495" y="271"/>
                </a:cxn>
                <a:cxn ang="0">
                  <a:pos x="483" y="226"/>
                </a:cxn>
                <a:cxn ang="0">
                  <a:pos x="476" y="179"/>
                </a:cxn>
                <a:cxn ang="0">
                  <a:pos x="582" y="179"/>
                </a:cxn>
                <a:cxn ang="0">
                  <a:pos x="301" y="0"/>
                </a:cxn>
                <a:cxn ang="0">
                  <a:pos x="299" y="1"/>
                </a:cxn>
                <a:cxn ang="0">
                  <a:pos x="0" y="179"/>
                </a:cxn>
                <a:cxn ang="0">
                  <a:pos x="112" y="179"/>
                </a:cxn>
                <a:cxn ang="0">
                  <a:pos x="127" y="179"/>
                </a:cxn>
                <a:cxn ang="0">
                  <a:pos x="133" y="241"/>
                </a:cxn>
                <a:cxn ang="0">
                  <a:pos x="145" y="302"/>
                </a:cxn>
                <a:cxn ang="0">
                  <a:pos x="159" y="363"/>
                </a:cxn>
                <a:cxn ang="0">
                  <a:pos x="178" y="423"/>
                </a:cxn>
                <a:cxn ang="0">
                  <a:pos x="202" y="481"/>
                </a:cxn>
                <a:cxn ang="0">
                  <a:pos x="230" y="537"/>
                </a:cxn>
                <a:cxn ang="0">
                  <a:pos x="261" y="590"/>
                </a:cxn>
                <a:cxn ang="0">
                  <a:pos x="297" y="642"/>
                </a:cxn>
                <a:cxn ang="0">
                  <a:pos x="335" y="691"/>
                </a:cxn>
                <a:cxn ang="0">
                  <a:pos x="378" y="737"/>
                </a:cxn>
                <a:cxn ang="0">
                  <a:pos x="378" y="540"/>
                </a:cxn>
                <a:cxn ang="0">
                  <a:pos x="578" y="440"/>
                </a:cxn>
              </a:cxnLst>
              <a:rect l="0" t="0" r="r" b="b"/>
              <a:pathLst>
                <a:path w="583" h="738">
                  <a:moveTo>
                    <a:pt x="578" y="440"/>
                  </a:moveTo>
                  <a:lnTo>
                    <a:pt x="552" y="401"/>
                  </a:lnTo>
                  <a:lnTo>
                    <a:pt x="529" y="359"/>
                  </a:lnTo>
                  <a:lnTo>
                    <a:pt x="510" y="316"/>
                  </a:lnTo>
                  <a:lnTo>
                    <a:pt x="495" y="271"/>
                  </a:lnTo>
                  <a:lnTo>
                    <a:pt x="483" y="226"/>
                  </a:lnTo>
                  <a:lnTo>
                    <a:pt x="476" y="179"/>
                  </a:lnTo>
                  <a:lnTo>
                    <a:pt x="582" y="179"/>
                  </a:lnTo>
                  <a:lnTo>
                    <a:pt x="301" y="0"/>
                  </a:lnTo>
                  <a:lnTo>
                    <a:pt x="299" y="1"/>
                  </a:lnTo>
                  <a:lnTo>
                    <a:pt x="0" y="179"/>
                  </a:lnTo>
                  <a:lnTo>
                    <a:pt x="112" y="179"/>
                  </a:lnTo>
                  <a:lnTo>
                    <a:pt x="127" y="179"/>
                  </a:lnTo>
                  <a:lnTo>
                    <a:pt x="133" y="241"/>
                  </a:lnTo>
                  <a:lnTo>
                    <a:pt x="145" y="302"/>
                  </a:lnTo>
                  <a:lnTo>
                    <a:pt x="159" y="363"/>
                  </a:lnTo>
                  <a:lnTo>
                    <a:pt x="178" y="423"/>
                  </a:lnTo>
                  <a:lnTo>
                    <a:pt x="202" y="481"/>
                  </a:lnTo>
                  <a:lnTo>
                    <a:pt x="230" y="537"/>
                  </a:lnTo>
                  <a:lnTo>
                    <a:pt x="261" y="590"/>
                  </a:lnTo>
                  <a:lnTo>
                    <a:pt x="297" y="642"/>
                  </a:lnTo>
                  <a:lnTo>
                    <a:pt x="335" y="691"/>
                  </a:lnTo>
                  <a:lnTo>
                    <a:pt x="378" y="737"/>
                  </a:lnTo>
                  <a:lnTo>
                    <a:pt x="378" y="540"/>
                  </a:lnTo>
                  <a:lnTo>
                    <a:pt x="578" y="440"/>
                  </a:lnTo>
                </a:path>
              </a:pathLst>
            </a:custGeom>
            <a:solidFill>
              <a:srgbClr val="FFC000"/>
            </a:solidFill>
            <a:ln w="12700" cap="rnd" cmpd="sng">
              <a:solidFill>
                <a:schemeClr val="tx1"/>
              </a:solidFill>
              <a:prstDash val="solid"/>
              <a:round/>
              <a:headEnd/>
              <a:tailEnd/>
            </a:ln>
            <a:effectLst/>
          </p:spPr>
          <p:txBody>
            <a:bodyPr/>
            <a:lstStyle/>
            <a:p>
              <a:endParaRPr lang="en-US" sz="1350"/>
            </a:p>
          </p:txBody>
        </p:sp>
      </p:grpSp>
      <p:sp>
        <p:nvSpPr>
          <p:cNvPr id="454668" name="Rectangle 12"/>
          <p:cNvSpPr>
            <a:spLocks noChangeArrowheads="1"/>
          </p:cNvSpPr>
          <p:nvPr/>
        </p:nvSpPr>
        <p:spPr bwMode="blackWhite">
          <a:xfrm>
            <a:off x="3169420" y="2602299"/>
            <a:ext cx="659681" cy="623248"/>
          </a:xfrm>
          <a:prstGeom prst="rect">
            <a:avLst/>
          </a:prstGeom>
          <a:noFill/>
          <a:ln w="9525">
            <a:noFill/>
            <a:miter lim="800000"/>
            <a:headEnd/>
            <a:tailEnd/>
          </a:ln>
          <a:effectLst/>
        </p:spPr>
        <p:txBody>
          <a:bodyPr lIns="0" tIns="0" rIns="0" bIns="0" anchor="ctr" anchorCtr="1">
            <a:spAutoFit/>
          </a:bodyPr>
          <a:lstStyle/>
          <a:p>
            <a:pPr algn="ctr" defTabSz="602538">
              <a:buSzPct val="120000"/>
            </a:pPr>
            <a:r>
              <a:rPr lang="en-US" altLang="zh-CN" sz="1350" b="1" dirty="0"/>
              <a:t>Contract Management</a:t>
            </a:r>
          </a:p>
        </p:txBody>
      </p:sp>
      <p:sp>
        <p:nvSpPr>
          <p:cNvPr id="454669" name="Rectangle 13"/>
          <p:cNvSpPr>
            <a:spLocks noChangeArrowheads="1"/>
          </p:cNvSpPr>
          <p:nvPr/>
        </p:nvSpPr>
        <p:spPr bwMode="blackWhite">
          <a:xfrm>
            <a:off x="3914144" y="2131569"/>
            <a:ext cx="659680" cy="415498"/>
          </a:xfrm>
          <a:prstGeom prst="rect">
            <a:avLst/>
          </a:prstGeom>
          <a:noFill/>
          <a:ln w="9525">
            <a:noFill/>
            <a:miter lim="800000"/>
            <a:headEnd/>
            <a:tailEnd/>
          </a:ln>
          <a:effectLst/>
        </p:spPr>
        <p:txBody>
          <a:bodyPr lIns="0" tIns="0" rIns="0" bIns="0" anchor="ctr" anchorCtr="1">
            <a:spAutoFit/>
          </a:bodyPr>
          <a:lstStyle/>
          <a:p>
            <a:pPr algn="ctr" defTabSz="602538">
              <a:buSzPct val="120000"/>
            </a:pPr>
            <a:r>
              <a:rPr lang="en-US" altLang="zh-CN" sz="1350" b="1" dirty="0"/>
              <a:t>Completion</a:t>
            </a:r>
          </a:p>
        </p:txBody>
      </p:sp>
      <p:sp>
        <p:nvSpPr>
          <p:cNvPr id="454670" name="Rectangle 14"/>
          <p:cNvSpPr>
            <a:spLocks noChangeArrowheads="1"/>
          </p:cNvSpPr>
          <p:nvPr/>
        </p:nvSpPr>
        <p:spPr bwMode="blackWhite">
          <a:xfrm>
            <a:off x="4856891" y="2281608"/>
            <a:ext cx="662110" cy="207749"/>
          </a:xfrm>
          <a:prstGeom prst="rect">
            <a:avLst/>
          </a:prstGeom>
          <a:noFill/>
          <a:ln w="9525">
            <a:noFill/>
            <a:miter lim="800000"/>
            <a:headEnd/>
            <a:tailEnd/>
          </a:ln>
          <a:effectLst/>
        </p:spPr>
        <p:txBody>
          <a:bodyPr lIns="0" tIns="0" rIns="0" bIns="0" anchor="ctr" anchorCtr="1">
            <a:spAutoFit/>
          </a:bodyPr>
          <a:lstStyle/>
          <a:p>
            <a:pPr algn="ctr" defTabSz="602538">
              <a:buSzPct val="120000"/>
            </a:pPr>
            <a:r>
              <a:rPr lang="en-US" altLang="zh-CN" sz="1350" b="1" dirty="0"/>
              <a:t>GPN</a:t>
            </a:r>
          </a:p>
        </p:txBody>
      </p:sp>
      <p:sp>
        <p:nvSpPr>
          <p:cNvPr id="454671" name="Rectangle 15"/>
          <p:cNvSpPr>
            <a:spLocks noChangeArrowheads="1"/>
          </p:cNvSpPr>
          <p:nvPr/>
        </p:nvSpPr>
        <p:spPr bwMode="blackWhite">
          <a:xfrm>
            <a:off x="5438817" y="2972833"/>
            <a:ext cx="659681" cy="207749"/>
          </a:xfrm>
          <a:prstGeom prst="rect">
            <a:avLst/>
          </a:prstGeom>
          <a:noFill/>
          <a:ln w="9525">
            <a:noFill/>
            <a:miter lim="800000"/>
            <a:headEnd/>
            <a:tailEnd/>
          </a:ln>
          <a:effectLst/>
        </p:spPr>
        <p:txBody>
          <a:bodyPr lIns="0" tIns="0" rIns="0" bIns="0" anchor="ctr" anchorCtr="1">
            <a:spAutoFit/>
          </a:bodyPr>
          <a:lstStyle/>
          <a:p>
            <a:pPr algn="ctr" defTabSz="602538">
              <a:buSzPct val="120000"/>
            </a:pPr>
            <a:r>
              <a:rPr lang="en-US" altLang="zh-CN" sz="1350" b="1" dirty="0"/>
              <a:t>SPN</a:t>
            </a:r>
          </a:p>
        </p:txBody>
      </p:sp>
      <p:sp>
        <p:nvSpPr>
          <p:cNvPr id="454672" name="Rectangle 16"/>
          <p:cNvSpPr>
            <a:spLocks noChangeArrowheads="1"/>
          </p:cNvSpPr>
          <p:nvPr/>
        </p:nvSpPr>
        <p:spPr bwMode="blackWhite">
          <a:xfrm>
            <a:off x="5471620" y="3877866"/>
            <a:ext cx="659680" cy="207749"/>
          </a:xfrm>
          <a:prstGeom prst="rect">
            <a:avLst/>
          </a:prstGeom>
          <a:noFill/>
          <a:ln w="9525">
            <a:noFill/>
            <a:miter lim="800000"/>
            <a:headEnd/>
            <a:tailEnd/>
          </a:ln>
          <a:effectLst/>
        </p:spPr>
        <p:txBody>
          <a:bodyPr lIns="0" tIns="0" rIns="0" bIns="0" anchor="ctr" anchorCtr="1">
            <a:spAutoFit/>
          </a:bodyPr>
          <a:lstStyle/>
          <a:p>
            <a:pPr algn="ctr" defTabSz="602538">
              <a:buSzPct val="120000"/>
            </a:pPr>
            <a:r>
              <a:rPr lang="en-US" altLang="zh-CN" sz="1350" b="1" dirty="0"/>
              <a:t>Bidding</a:t>
            </a:r>
          </a:p>
        </p:txBody>
      </p:sp>
      <p:sp>
        <p:nvSpPr>
          <p:cNvPr id="454673" name="Rectangle 17"/>
          <p:cNvSpPr>
            <a:spLocks noChangeArrowheads="1"/>
          </p:cNvSpPr>
          <p:nvPr/>
        </p:nvSpPr>
        <p:spPr bwMode="blackWhite">
          <a:xfrm>
            <a:off x="4708675" y="4554515"/>
            <a:ext cx="659680" cy="207749"/>
          </a:xfrm>
          <a:prstGeom prst="rect">
            <a:avLst/>
          </a:prstGeom>
          <a:noFill/>
          <a:ln w="9525">
            <a:noFill/>
            <a:miter lim="800000"/>
            <a:headEnd/>
            <a:tailEnd/>
          </a:ln>
          <a:effectLst/>
        </p:spPr>
        <p:txBody>
          <a:bodyPr lIns="0" tIns="0" rIns="0" bIns="0" anchor="ctr" anchorCtr="1">
            <a:spAutoFit/>
          </a:bodyPr>
          <a:lstStyle/>
          <a:p>
            <a:pPr algn="ctr" defTabSz="602538">
              <a:buSzPct val="120000"/>
            </a:pPr>
            <a:r>
              <a:rPr lang="en-US" altLang="zh-CN" sz="1350" b="1" dirty="0"/>
              <a:t>Opening</a:t>
            </a:r>
          </a:p>
        </p:txBody>
      </p:sp>
      <p:sp>
        <p:nvSpPr>
          <p:cNvPr id="454674" name="Rectangle 18"/>
          <p:cNvSpPr>
            <a:spLocks noChangeArrowheads="1"/>
          </p:cNvSpPr>
          <p:nvPr/>
        </p:nvSpPr>
        <p:spPr bwMode="blackWhite">
          <a:xfrm>
            <a:off x="3543301" y="4468262"/>
            <a:ext cx="830068" cy="207749"/>
          </a:xfrm>
          <a:prstGeom prst="rect">
            <a:avLst/>
          </a:prstGeom>
          <a:noFill/>
          <a:ln w="9525">
            <a:noFill/>
            <a:miter lim="800000"/>
            <a:headEnd/>
            <a:tailEnd/>
          </a:ln>
          <a:effectLst/>
        </p:spPr>
        <p:txBody>
          <a:bodyPr wrap="square" lIns="0" tIns="0" rIns="0" bIns="0" anchor="ctr" anchorCtr="1">
            <a:spAutoFit/>
          </a:bodyPr>
          <a:lstStyle/>
          <a:p>
            <a:pPr algn="ctr" defTabSz="602538">
              <a:buSzPct val="120000"/>
            </a:pPr>
            <a:r>
              <a:rPr lang="en-US" altLang="zh-CN" sz="1350" b="1" dirty="0"/>
              <a:t>Evaluation</a:t>
            </a:r>
          </a:p>
        </p:txBody>
      </p:sp>
      <p:sp>
        <p:nvSpPr>
          <p:cNvPr id="454675" name="Rectangle 19"/>
          <p:cNvSpPr>
            <a:spLocks noChangeArrowheads="1"/>
          </p:cNvSpPr>
          <p:nvPr/>
        </p:nvSpPr>
        <p:spPr bwMode="blackWhite">
          <a:xfrm>
            <a:off x="3067371" y="3498828"/>
            <a:ext cx="659681" cy="623248"/>
          </a:xfrm>
          <a:prstGeom prst="rect">
            <a:avLst/>
          </a:prstGeom>
          <a:noFill/>
          <a:ln w="9525">
            <a:noFill/>
            <a:miter lim="800000"/>
            <a:headEnd/>
            <a:tailEnd/>
          </a:ln>
          <a:effectLst/>
        </p:spPr>
        <p:txBody>
          <a:bodyPr lIns="0" tIns="0" rIns="0" bIns="0" anchor="ctr" anchorCtr="1">
            <a:spAutoFit/>
          </a:bodyPr>
          <a:lstStyle/>
          <a:p>
            <a:pPr algn="ctr" defTabSz="602538">
              <a:buSzPct val="120000"/>
            </a:pPr>
            <a:r>
              <a:rPr lang="en-US" altLang="zh-CN" sz="1350" b="1" dirty="0"/>
              <a:t>Contract Notification</a:t>
            </a:r>
          </a:p>
        </p:txBody>
      </p:sp>
      <p:sp>
        <p:nvSpPr>
          <p:cNvPr id="27" name="TextBox 26"/>
          <p:cNvSpPr txBox="1"/>
          <p:nvPr/>
        </p:nvSpPr>
        <p:spPr>
          <a:xfrm>
            <a:off x="5200650" y="4800601"/>
            <a:ext cx="2457450" cy="646331"/>
          </a:xfrm>
          <a:prstGeom prst="rect">
            <a:avLst/>
          </a:prstGeom>
          <a:noFill/>
        </p:spPr>
        <p:txBody>
          <a:bodyPr wrap="square" rtlCol="0">
            <a:spAutoFit/>
          </a:bodyPr>
          <a:lstStyle/>
          <a:p>
            <a:pPr algn="ctr"/>
            <a:r>
              <a:rPr lang="en-GB" b="1" dirty="0"/>
              <a:t>Discuss few aspects of ‘</a:t>
            </a:r>
            <a:r>
              <a:rPr lang="en-US" altLang="zh-CN" b="1" dirty="0"/>
              <a:t>Procurement Plan’</a:t>
            </a:r>
            <a:endParaRPr lang="en-GB" b="1" dirty="0"/>
          </a:p>
        </p:txBody>
      </p:sp>
    </p:spTree>
    <p:extLst>
      <p:ext uri="{BB962C8B-B14F-4D97-AF65-F5344CB8AC3E}">
        <p14:creationId xmlns:p14="http://schemas.microsoft.com/office/powerpoint/2010/main" val="237134985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p:cNvSpPr>
            <a:spLocks noChangeArrowheads="1"/>
          </p:cNvSpPr>
          <p:nvPr/>
        </p:nvSpPr>
        <p:spPr bwMode="auto">
          <a:xfrm>
            <a:off x="1524000" y="1143000"/>
            <a:ext cx="5715000" cy="5410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AutoShape 4"/>
          <p:cNvSpPr>
            <a:spLocks noChangeArrowheads="1"/>
          </p:cNvSpPr>
          <p:nvPr/>
        </p:nvSpPr>
        <p:spPr bwMode="auto">
          <a:xfrm>
            <a:off x="4267200" y="838200"/>
            <a:ext cx="762000" cy="566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alpha val="50195"/>
            </a:schemeClr>
          </a:solidFill>
          <a:ln w="9525">
            <a:solidFill>
              <a:schemeClr val="tx1"/>
            </a:solidFill>
            <a:miter lim="800000"/>
            <a:headEnd/>
            <a:tailEnd/>
          </a:ln>
        </p:spPr>
        <p:txBody>
          <a:bodyPr wrap="none" anchor="ctr"/>
          <a:lstStyle/>
          <a:p>
            <a:endParaRPr lang="en-US"/>
          </a:p>
        </p:txBody>
      </p:sp>
      <p:sp>
        <p:nvSpPr>
          <p:cNvPr id="4" name="Line 5"/>
          <p:cNvSpPr>
            <a:spLocks noChangeShapeType="1"/>
          </p:cNvSpPr>
          <p:nvPr/>
        </p:nvSpPr>
        <p:spPr bwMode="auto">
          <a:xfrm>
            <a:off x="4343400" y="6096000"/>
            <a:ext cx="0" cy="457200"/>
          </a:xfrm>
          <a:prstGeom prst="line">
            <a:avLst/>
          </a:prstGeom>
          <a:noFill/>
          <a:ln w="19050">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a:p>
        </p:txBody>
      </p:sp>
      <p:sp>
        <p:nvSpPr>
          <p:cNvPr id="5" name="AutoShape 6"/>
          <p:cNvSpPr>
            <a:spLocks noChangeArrowheads="1"/>
          </p:cNvSpPr>
          <p:nvPr/>
        </p:nvSpPr>
        <p:spPr bwMode="auto">
          <a:xfrm>
            <a:off x="1600200" y="3200400"/>
            <a:ext cx="304800" cy="762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6" name="AutoShape 7"/>
          <p:cNvSpPr>
            <a:spLocks noChangeArrowheads="1"/>
          </p:cNvSpPr>
          <p:nvPr/>
        </p:nvSpPr>
        <p:spPr bwMode="auto">
          <a:xfrm>
            <a:off x="1676400" y="4495800"/>
            <a:ext cx="304800" cy="762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7" name="AutoShape 8"/>
          <p:cNvSpPr>
            <a:spLocks noChangeArrowheads="1"/>
          </p:cNvSpPr>
          <p:nvPr/>
        </p:nvSpPr>
        <p:spPr bwMode="auto">
          <a:xfrm>
            <a:off x="2057400" y="5410200"/>
            <a:ext cx="304800" cy="762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8" name="AutoShape 9"/>
          <p:cNvSpPr>
            <a:spLocks noChangeArrowheads="1"/>
          </p:cNvSpPr>
          <p:nvPr/>
        </p:nvSpPr>
        <p:spPr bwMode="auto">
          <a:xfrm>
            <a:off x="2057400" y="2209800"/>
            <a:ext cx="304800" cy="762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9" name="AutoShape 10"/>
          <p:cNvSpPr>
            <a:spLocks noChangeArrowheads="1"/>
          </p:cNvSpPr>
          <p:nvPr/>
        </p:nvSpPr>
        <p:spPr bwMode="auto">
          <a:xfrm>
            <a:off x="6858000" y="3505200"/>
            <a:ext cx="304800" cy="76200"/>
          </a:xfrm>
          <a:prstGeom prst="lef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10" name="AutoShape 11"/>
          <p:cNvSpPr>
            <a:spLocks noChangeArrowheads="1"/>
          </p:cNvSpPr>
          <p:nvPr/>
        </p:nvSpPr>
        <p:spPr bwMode="auto">
          <a:xfrm>
            <a:off x="6324600" y="2133600"/>
            <a:ext cx="304800" cy="76200"/>
          </a:xfrm>
          <a:prstGeom prst="lef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11" name="AutoShape 12"/>
          <p:cNvSpPr>
            <a:spLocks noChangeArrowheads="1"/>
          </p:cNvSpPr>
          <p:nvPr/>
        </p:nvSpPr>
        <p:spPr bwMode="auto">
          <a:xfrm>
            <a:off x="6781800" y="4572000"/>
            <a:ext cx="304800" cy="76200"/>
          </a:xfrm>
          <a:prstGeom prst="lef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12" name="AutoShape 13"/>
          <p:cNvSpPr>
            <a:spLocks noChangeArrowheads="1"/>
          </p:cNvSpPr>
          <p:nvPr/>
        </p:nvSpPr>
        <p:spPr bwMode="auto">
          <a:xfrm>
            <a:off x="6324600" y="5486400"/>
            <a:ext cx="304800" cy="76200"/>
          </a:xfrm>
          <a:prstGeom prst="lef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13" name="Text Box 14"/>
          <p:cNvSpPr txBox="1">
            <a:spLocks noChangeArrowheads="1"/>
          </p:cNvSpPr>
          <p:nvPr/>
        </p:nvSpPr>
        <p:spPr bwMode="auto">
          <a:xfrm>
            <a:off x="3581400" y="1371600"/>
            <a:ext cx="1676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sz="1400" b="1"/>
              <a:t>General Procurement Notice</a:t>
            </a:r>
            <a:endParaRPr lang="en-US" sz="1400"/>
          </a:p>
        </p:txBody>
      </p:sp>
      <p:sp>
        <p:nvSpPr>
          <p:cNvPr id="14" name="Text Box 15"/>
          <p:cNvSpPr txBox="1">
            <a:spLocks noChangeArrowheads="1"/>
          </p:cNvSpPr>
          <p:nvPr/>
        </p:nvSpPr>
        <p:spPr bwMode="auto">
          <a:xfrm>
            <a:off x="2438400" y="20574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Contract Performance</a:t>
            </a:r>
            <a:endParaRPr lang="en-US" sz="2400"/>
          </a:p>
        </p:txBody>
      </p:sp>
      <p:sp>
        <p:nvSpPr>
          <p:cNvPr id="15" name="Text Box 16"/>
          <p:cNvSpPr txBox="1">
            <a:spLocks noChangeArrowheads="1"/>
          </p:cNvSpPr>
          <p:nvPr/>
        </p:nvSpPr>
        <p:spPr bwMode="auto">
          <a:xfrm>
            <a:off x="5257800" y="2286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Adv. for PQ</a:t>
            </a:r>
            <a:endParaRPr lang="en-US" sz="2400"/>
          </a:p>
        </p:txBody>
      </p:sp>
      <p:sp>
        <p:nvSpPr>
          <p:cNvPr id="16" name="Text Box 17"/>
          <p:cNvSpPr txBox="1">
            <a:spLocks noChangeArrowheads="1"/>
          </p:cNvSpPr>
          <p:nvPr/>
        </p:nvSpPr>
        <p:spPr bwMode="auto">
          <a:xfrm>
            <a:off x="1905000" y="30480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Contract Signing</a:t>
            </a:r>
            <a:endParaRPr lang="en-US" sz="2400"/>
          </a:p>
        </p:txBody>
      </p:sp>
      <p:sp>
        <p:nvSpPr>
          <p:cNvPr id="17" name="Text Box 18"/>
          <p:cNvSpPr txBox="1">
            <a:spLocks noChangeArrowheads="1"/>
          </p:cNvSpPr>
          <p:nvPr/>
        </p:nvSpPr>
        <p:spPr bwMode="auto">
          <a:xfrm>
            <a:off x="1981200" y="42672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Notification of Award</a:t>
            </a:r>
            <a:endParaRPr lang="en-US" sz="2400"/>
          </a:p>
        </p:txBody>
      </p:sp>
      <p:sp>
        <p:nvSpPr>
          <p:cNvPr id="18" name="Text Box 19"/>
          <p:cNvSpPr txBox="1">
            <a:spLocks noChangeArrowheads="1"/>
          </p:cNvSpPr>
          <p:nvPr/>
        </p:nvSpPr>
        <p:spPr bwMode="auto">
          <a:xfrm>
            <a:off x="5105400" y="32766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Prequalification</a:t>
            </a:r>
            <a:endParaRPr lang="en-US" sz="2400"/>
          </a:p>
        </p:txBody>
      </p:sp>
      <p:sp>
        <p:nvSpPr>
          <p:cNvPr id="19" name="Text Box 20"/>
          <p:cNvSpPr txBox="1">
            <a:spLocks noChangeArrowheads="1"/>
          </p:cNvSpPr>
          <p:nvPr/>
        </p:nvSpPr>
        <p:spPr bwMode="auto">
          <a:xfrm>
            <a:off x="3429000" y="5715000"/>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sz="1400" b="1"/>
              <a:t>Bid Opening</a:t>
            </a:r>
            <a:endParaRPr lang="en-US" sz="2400"/>
          </a:p>
        </p:txBody>
      </p:sp>
      <p:sp>
        <p:nvSpPr>
          <p:cNvPr id="20" name="Text Box 21"/>
          <p:cNvSpPr txBox="1">
            <a:spLocks noChangeArrowheads="1"/>
          </p:cNvSpPr>
          <p:nvPr/>
        </p:nvSpPr>
        <p:spPr bwMode="auto">
          <a:xfrm>
            <a:off x="5410200" y="41148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Issuing Bid Documents</a:t>
            </a:r>
            <a:endParaRPr lang="en-US" sz="2400"/>
          </a:p>
        </p:txBody>
      </p:sp>
      <p:sp>
        <p:nvSpPr>
          <p:cNvPr id="21" name="Text Box 22"/>
          <p:cNvSpPr txBox="1">
            <a:spLocks noChangeArrowheads="1"/>
          </p:cNvSpPr>
          <p:nvPr/>
        </p:nvSpPr>
        <p:spPr bwMode="auto">
          <a:xfrm>
            <a:off x="2438400" y="5257800"/>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Bid Evaluation</a:t>
            </a:r>
            <a:endParaRPr lang="en-US" sz="2400"/>
          </a:p>
        </p:txBody>
      </p:sp>
      <p:sp>
        <p:nvSpPr>
          <p:cNvPr id="22" name="Text Box 23"/>
          <p:cNvSpPr txBox="1">
            <a:spLocks noChangeArrowheads="1"/>
          </p:cNvSpPr>
          <p:nvPr/>
        </p:nvSpPr>
        <p:spPr bwMode="auto">
          <a:xfrm>
            <a:off x="5181600" y="51054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Pre-Bid Conference</a:t>
            </a:r>
            <a:endParaRPr lang="en-US" sz="2400"/>
          </a:p>
        </p:txBody>
      </p:sp>
      <p:sp>
        <p:nvSpPr>
          <p:cNvPr id="23" name="Rectangle 24"/>
          <p:cNvSpPr txBox="1">
            <a:spLocks noChangeArrowheads="1"/>
          </p:cNvSpPr>
          <p:nvPr/>
        </p:nvSpPr>
        <p:spPr>
          <a:xfrm>
            <a:off x="457200" y="0"/>
            <a:ext cx="8229600" cy="838200"/>
          </a:xfrm>
          <a:prstGeom prst="rect">
            <a:avLst/>
          </a:prstGeom>
        </p:spPr>
        <p:txBody>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pPr>
              <a:defRPr/>
            </a:pPr>
            <a:r>
              <a:rPr lang="en-US" sz="3600" b="1" dirty="0" smtClean="0">
                <a:solidFill>
                  <a:schemeClr val="accent1">
                    <a:lumMod val="75000"/>
                  </a:schemeClr>
                </a:solidFill>
                <a:latin typeface="Arial" panose="020B0604020202020204" pitchFamily="34" charset="0"/>
                <a:cs typeface="Arial" panose="020B0604020202020204" pitchFamily="34" charset="0"/>
              </a:rPr>
              <a:t>Goods/Works Procurement Cycle</a:t>
            </a:r>
            <a:endParaRPr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24" name="Slide Number Placeholder 23"/>
          <p:cNvSpPr>
            <a:spLocks noGrp="1"/>
          </p:cNvSpPr>
          <p:nvPr>
            <p:ph type="sldNum" sz="quarter" idx="12"/>
          </p:nvPr>
        </p:nvSpPr>
        <p:spPr/>
        <p:txBody>
          <a:bodyPr/>
          <a:lstStyle/>
          <a:p>
            <a:fld id="{810707F3-8131-46FA-830A-F3DEA7AA1DF6}" type="slidenum">
              <a:rPr lang="en-US" smtClean="0"/>
              <a:t>36</a:t>
            </a:fld>
            <a:endParaRPr lang="en-US"/>
          </a:p>
        </p:txBody>
      </p:sp>
    </p:spTree>
    <p:extLst>
      <p:ext uri="{BB962C8B-B14F-4D97-AF65-F5344CB8AC3E}">
        <p14:creationId xmlns:p14="http://schemas.microsoft.com/office/powerpoint/2010/main" val="1151785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p:cNvSpPr>
            <a:spLocks noChangeArrowheads="1"/>
          </p:cNvSpPr>
          <p:nvPr/>
        </p:nvSpPr>
        <p:spPr bwMode="auto">
          <a:xfrm>
            <a:off x="1524000" y="1143000"/>
            <a:ext cx="5715000" cy="5410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AutoShape 4"/>
          <p:cNvSpPr>
            <a:spLocks noChangeArrowheads="1"/>
          </p:cNvSpPr>
          <p:nvPr/>
        </p:nvSpPr>
        <p:spPr bwMode="auto">
          <a:xfrm>
            <a:off x="4267200" y="838200"/>
            <a:ext cx="762000" cy="566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alpha val="50195"/>
            </a:schemeClr>
          </a:solidFill>
          <a:ln w="9525">
            <a:solidFill>
              <a:schemeClr val="tx1"/>
            </a:solidFill>
            <a:miter lim="800000"/>
            <a:headEnd/>
            <a:tailEnd/>
          </a:ln>
        </p:spPr>
        <p:txBody>
          <a:bodyPr wrap="none" anchor="ctr"/>
          <a:lstStyle/>
          <a:p>
            <a:endParaRPr lang="en-US"/>
          </a:p>
        </p:txBody>
      </p:sp>
      <p:sp>
        <p:nvSpPr>
          <p:cNvPr id="4" name="Line 5"/>
          <p:cNvSpPr>
            <a:spLocks noChangeShapeType="1"/>
          </p:cNvSpPr>
          <p:nvPr/>
        </p:nvSpPr>
        <p:spPr bwMode="auto">
          <a:xfrm>
            <a:off x="4343400" y="6096000"/>
            <a:ext cx="0" cy="457200"/>
          </a:xfrm>
          <a:prstGeom prst="line">
            <a:avLst/>
          </a:prstGeom>
          <a:noFill/>
          <a:ln w="19050">
            <a:solidFill>
              <a:schemeClr val="tx1"/>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a:p>
        </p:txBody>
      </p:sp>
      <p:sp>
        <p:nvSpPr>
          <p:cNvPr id="5" name="AutoShape 6"/>
          <p:cNvSpPr>
            <a:spLocks noChangeArrowheads="1"/>
          </p:cNvSpPr>
          <p:nvPr/>
        </p:nvSpPr>
        <p:spPr bwMode="auto">
          <a:xfrm>
            <a:off x="1600200" y="3200400"/>
            <a:ext cx="304800" cy="762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6" name="AutoShape 7"/>
          <p:cNvSpPr>
            <a:spLocks noChangeArrowheads="1"/>
          </p:cNvSpPr>
          <p:nvPr/>
        </p:nvSpPr>
        <p:spPr bwMode="auto">
          <a:xfrm>
            <a:off x="1676400" y="4495800"/>
            <a:ext cx="304800" cy="762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7" name="AutoShape 8"/>
          <p:cNvSpPr>
            <a:spLocks noChangeArrowheads="1"/>
          </p:cNvSpPr>
          <p:nvPr/>
        </p:nvSpPr>
        <p:spPr bwMode="auto">
          <a:xfrm>
            <a:off x="2057400" y="5410200"/>
            <a:ext cx="304800" cy="762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8" name="AutoShape 9"/>
          <p:cNvSpPr>
            <a:spLocks noChangeArrowheads="1"/>
          </p:cNvSpPr>
          <p:nvPr/>
        </p:nvSpPr>
        <p:spPr bwMode="auto">
          <a:xfrm>
            <a:off x="2057400" y="2209800"/>
            <a:ext cx="304800" cy="762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9" name="AutoShape 10"/>
          <p:cNvSpPr>
            <a:spLocks noChangeArrowheads="1"/>
          </p:cNvSpPr>
          <p:nvPr/>
        </p:nvSpPr>
        <p:spPr bwMode="auto">
          <a:xfrm>
            <a:off x="6858000" y="3505200"/>
            <a:ext cx="304800" cy="76200"/>
          </a:xfrm>
          <a:prstGeom prst="lef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10" name="AutoShape 11"/>
          <p:cNvSpPr>
            <a:spLocks noChangeArrowheads="1"/>
          </p:cNvSpPr>
          <p:nvPr/>
        </p:nvSpPr>
        <p:spPr bwMode="auto">
          <a:xfrm>
            <a:off x="6324600" y="2133600"/>
            <a:ext cx="304800" cy="76200"/>
          </a:xfrm>
          <a:prstGeom prst="lef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11" name="AutoShape 12"/>
          <p:cNvSpPr>
            <a:spLocks noChangeArrowheads="1"/>
          </p:cNvSpPr>
          <p:nvPr/>
        </p:nvSpPr>
        <p:spPr bwMode="auto">
          <a:xfrm>
            <a:off x="6781800" y="4572000"/>
            <a:ext cx="304800" cy="76200"/>
          </a:xfrm>
          <a:prstGeom prst="lef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12" name="AutoShape 13"/>
          <p:cNvSpPr>
            <a:spLocks noChangeArrowheads="1"/>
          </p:cNvSpPr>
          <p:nvPr/>
        </p:nvSpPr>
        <p:spPr bwMode="auto">
          <a:xfrm>
            <a:off x="6324600" y="5486400"/>
            <a:ext cx="304800" cy="76200"/>
          </a:xfrm>
          <a:prstGeom prst="lef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13" name="Text Box 14"/>
          <p:cNvSpPr txBox="1">
            <a:spLocks noChangeArrowheads="1"/>
          </p:cNvSpPr>
          <p:nvPr/>
        </p:nvSpPr>
        <p:spPr bwMode="auto">
          <a:xfrm>
            <a:off x="3581400" y="1371600"/>
            <a:ext cx="1676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sz="1400" b="1"/>
              <a:t>General Procurement Notice</a:t>
            </a:r>
            <a:endParaRPr lang="en-US" sz="1400"/>
          </a:p>
        </p:txBody>
      </p:sp>
      <p:sp>
        <p:nvSpPr>
          <p:cNvPr id="14" name="Text Box 15"/>
          <p:cNvSpPr txBox="1">
            <a:spLocks noChangeArrowheads="1"/>
          </p:cNvSpPr>
          <p:nvPr/>
        </p:nvSpPr>
        <p:spPr bwMode="auto">
          <a:xfrm>
            <a:off x="2438400" y="20574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Contract Performance</a:t>
            </a:r>
            <a:endParaRPr lang="en-US" sz="2400"/>
          </a:p>
        </p:txBody>
      </p:sp>
      <p:sp>
        <p:nvSpPr>
          <p:cNvPr id="15" name="Text Box 16"/>
          <p:cNvSpPr txBox="1">
            <a:spLocks noChangeArrowheads="1"/>
          </p:cNvSpPr>
          <p:nvPr/>
        </p:nvSpPr>
        <p:spPr bwMode="auto">
          <a:xfrm>
            <a:off x="5105400" y="2133600"/>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Adv. for EOI</a:t>
            </a:r>
            <a:endParaRPr lang="en-US" sz="2400"/>
          </a:p>
        </p:txBody>
      </p:sp>
      <p:sp>
        <p:nvSpPr>
          <p:cNvPr id="16" name="Text Box 17"/>
          <p:cNvSpPr txBox="1">
            <a:spLocks noChangeArrowheads="1"/>
          </p:cNvSpPr>
          <p:nvPr/>
        </p:nvSpPr>
        <p:spPr bwMode="auto">
          <a:xfrm>
            <a:off x="1905000" y="3048000"/>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Contract Award</a:t>
            </a:r>
            <a:endParaRPr lang="en-US" sz="2400"/>
          </a:p>
        </p:txBody>
      </p:sp>
      <p:sp>
        <p:nvSpPr>
          <p:cNvPr id="17" name="Text Box 18"/>
          <p:cNvSpPr txBox="1">
            <a:spLocks noChangeArrowheads="1"/>
          </p:cNvSpPr>
          <p:nvPr/>
        </p:nvSpPr>
        <p:spPr bwMode="auto">
          <a:xfrm>
            <a:off x="1981200" y="42672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Financial  Proposal opening &amp; Evaluation</a:t>
            </a:r>
            <a:endParaRPr lang="en-US" sz="2400"/>
          </a:p>
        </p:txBody>
      </p:sp>
      <p:sp>
        <p:nvSpPr>
          <p:cNvPr id="18" name="Text Box 19"/>
          <p:cNvSpPr txBox="1">
            <a:spLocks noChangeArrowheads="1"/>
          </p:cNvSpPr>
          <p:nvPr/>
        </p:nvSpPr>
        <p:spPr bwMode="auto">
          <a:xfrm>
            <a:off x="5410200" y="3352800"/>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Short-listing</a:t>
            </a:r>
            <a:endParaRPr lang="en-US" sz="2400"/>
          </a:p>
        </p:txBody>
      </p:sp>
      <p:sp>
        <p:nvSpPr>
          <p:cNvPr id="19" name="Text Box 20"/>
          <p:cNvSpPr txBox="1">
            <a:spLocks noChangeArrowheads="1"/>
          </p:cNvSpPr>
          <p:nvPr/>
        </p:nvSpPr>
        <p:spPr bwMode="auto">
          <a:xfrm>
            <a:off x="3505200" y="5638800"/>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sz="1400" b="1"/>
              <a:t>Tech. Proposal Opening</a:t>
            </a:r>
            <a:endParaRPr lang="en-US" sz="2400"/>
          </a:p>
        </p:txBody>
      </p:sp>
      <p:sp>
        <p:nvSpPr>
          <p:cNvPr id="20" name="Text Box 21"/>
          <p:cNvSpPr txBox="1">
            <a:spLocks noChangeArrowheads="1"/>
          </p:cNvSpPr>
          <p:nvPr/>
        </p:nvSpPr>
        <p:spPr bwMode="auto">
          <a:xfrm>
            <a:off x="5638800" y="41148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Issuing RFP Documents</a:t>
            </a:r>
            <a:endParaRPr lang="en-US" sz="2400"/>
          </a:p>
        </p:txBody>
      </p:sp>
      <p:sp>
        <p:nvSpPr>
          <p:cNvPr id="21" name="Text Box 22"/>
          <p:cNvSpPr txBox="1">
            <a:spLocks noChangeArrowheads="1"/>
          </p:cNvSpPr>
          <p:nvPr/>
        </p:nvSpPr>
        <p:spPr bwMode="auto">
          <a:xfrm>
            <a:off x="2438400" y="5257800"/>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Tech. Evaluation</a:t>
            </a:r>
            <a:endParaRPr lang="en-US" sz="2400"/>
          </a:p>
        </p:txBody>
      </p:sp>
      <p:sp>
        <p:nvSpPr>
          <p:cNvPr id="22" name="Text Box 23"/>
          <p:cNvSpPr txBox="1">
            <a:spLocks noChangeArrowheads="1"/>
          </p:cNvSpPr>
          <p:nvPr/>
        </p:nvSpPr>
        <p:spPr bwMode="auto">
          <a:xfrm>
            <a:off x="5105400" y="51054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sz="1400" b="1"/>
              <a:t>Pre-proposal Conference</a:t>
            </a:r>
            <a:endParaRPr lang="en-US" sz="2400"/>
          </a:p>
        </p:txBody>
      </p:sp>
      <p:sp>
        <p:nvSpPr>
          <p:cNvPr id="23" name="Rectangle 24"/>
          <p:cNvSpPr txBox="1">
            <a:spLocks noChangeArrowheads="1"/>
          </p:cNvSpPr>
          <p:nvPr/>
        </p:nvSpPr>
        <p:spPr>
          <a:xfrm>
            <a:off x="457200" y="0"/>
            <a:ext cx="8229600" cy="838200"/>
          </a:xfrm>
          <a:prstGeom prst="rect">
            <a:avLst/>
          </a:prstGeom>
        </p:spPr>
        <p:txBody>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pPr>
              <a:defRPr/>
            </a:pPr>
            <a:r>
              <a:rPr lang="en-US" sz="3600" b="1" dirty="0">
                <a:solidFill>
                  <a:schemeClr val="accent1">
                    <a:lumMod val="75000"/>
                  </a:schemeClr>
                </a:solidFill>
                <a:latin typeface="Arial" panose="020B0604020202020204" pitchFamily="34" charset="0"/>
                <a:cs typeface="Arial" panose="020B0604020202020204" pitchFamily="34" charset="0"/>
              </a:rPr>
              <a:t>Consultant Selection Cycle</a:t>
            </a:r>
          </a:p>
        </p:txBody>
      </p:sp>
      <p:sp>
        <p:nvSpPr>
          <p:cNvPr id="24" name="Slide Number Placeholder 23"/>
          <p:cNvSpPr>
            <a:spLocks noGrp="1"/>
          </p:cNvSpPr>
          <p:nvPr>
            <p:ph type="sldNum" sz="quarter" idx="12"/>
          </p:nvPr>
        </p:nvSpPr>
        <p:spPr/>
        <p:txBody>
          <a:bodyPr/>
          <a:lstStyle/>
          <a:p>
            <a:fld id="{810707F3-8131-46FA-830A-F3DEA7AA1DF6}" type="slidenum">
              <a:rPr lang="en-US" smtClean="0"/>
              <a:t>37</a:t>
            </a:fld>
            <a:endParaRPr lang="en-US"/>
          </a:p>
        </p:txBody>
      </p:sp>
    </p:spTree>
    <p:extLst>
      <p:ext uri="{BB962C8B-B14F-4D97-AF65-F5344CB8AC3E}">
        <p14:creationId xmlns:p14="http://schemas.microsoft.com/office/powerpoint/2010/main" val="2330690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Request for Proposal (RFP)</a:t>
            </a:r>
          </a:p>
        </p:txBody>
      </p:sp>
      <p:sp>
        <p:nvSpPr>
          <p:cNvPr id="3" name="Content Placeholder 2"/>
          <p:cNvSpPr>
            <a:spLocks noGrp="1"/>
          </p:cNvSpPr>
          <p:nvPr>
            <p:ph idx="1"/>
          </p:nvPr>
        </p:nvSpPr>
        <p:spPr/>
        <p:txBody>
          <a:bodyPr/>
          <a:lstStyle/>
          <a:p>
            <a:pPr>
              <a:buNone/>
              <a:defRPr/>
            </a:pPr>
            <a:r>
              <a:rPr lang="en-US" dirty="0">
                <a:solidFill>
                  <a:srgbClr val="C00000"/>
                </a:solidFill>
              </a:rPr>
              <a:t>Bank’s Standard Request For Proposals (SRFP)</a:t>
            </a:r>
          </a:p>
          <a:p>
            <a:pPr>
              <a:buNone/>
              <a:defRPr/>
            </a:pPr>
            <a:r>
              <a:rPr lang="en-US" dirty="0">
                <a:solidFill>
                  <a:srgbClr val="C00000"/>
                </a:solidFill>
              </a:rPr>
              <a:t>Contents</a:t>
            </a:r>
          </a:p>
          <a:p>
            <a:pPr>
              <a:buFont typeface="Wingdings" pitchFamily="2" charset="2"/>
              <a:buChar char="Ø"/>
              <a:defRPr/>
            </a:pPr>
            <a:r>
              <a:rPr lang="en-US" dirty="0">
                <a:solidFill>
                  <a:srgbClr val="C00000"/>
                </a:solidFill>
              </a:rPr>
              <a:t>Letter of Invitation</a:t>
            </a:r>
          </a:p>
          <a:p>
            <a:pPr>
              <a:buFont typeface="Wingdings" pitchFamily="2" charset="2"/>
              <a:buChar char="Ø"/>
              <a:defRPr/>
            </a:pPr>
            <a:r>
              <a:rPr lang="en-US" dirty="0">
                <a:solidFill>
                  <a:srgbClr val="006600"/>
                </a:solidFill>
              </a:rPr>
              <a:t>Information to Consultants – Data Sheet</a:t>
            </a:r>
          </a:p>
          <a:p>
            <a:pPr>
              <a:buFont typeface="Wingdings" pitchFamily="2" charset="2"/>
              <a:buChar char="Ø"/>
              <a:defRPr/>
            </a:pPr>
            <a:r>
              <a:rPr lang="en-US" dirty="0">
                <a:solidFill>
                  <a:srgbClr val="C00000"/>
                </a:solidFill>
              </a:rPr>
              <a:t>Standard form for submitting Technical Proposals</a:t>
            </a:r>
          </a:p>
          <a:p>
            <a:pPr>
              <a:buFont typeface="Wingdings" pitchFamily="2" charset="2"/>
              <a:buChar char="Ø"/>
              <a:defRPr/>
            </a:pPr>
            <a:r>
              <a:rPr lang="en-US" dirty="0">
                <a:solidFill>
                  <a:srgbClr val="006600"/>
                </a:solidFill>
              </a:rPr>
              <a:t>Standard form for submitting Financial proposals </a:t>
            </a:r>
          </a:p>
          <a:p>
            <a:pPr>
              <a:buFont typeface="Wingdings" pitchFamily="2" charset="2"/>
              <a:buChar char="Ø"/>
              <a:defRPr/>
            </a:pPr>
            <a:r>
              <a:rPr lang="en-US" dirty="0">
                <a:solidFill>
                  <a:srgbClr val="C00000"/>
                </a:solidFill>
              </a:rPr>
              <a:t>Terms of Reference</a:t>
            </a:r>
          </a:p>
          <a:p>
            <a:pPr>
              <a:buFont typeface="Wingdings" pitchFamily="2" charset="2"/>
              <a:buChar char="Ø"/>
              <a:defRPr/>
            </a:pPr>
            <a:r>
              <a:rPr lang="en-US" dirty="0">
                <a:solidFill>
                  <a:srgbClr val="006600"/>
                </a:solidFill>
              </a:rPr>
              <a:t>Standard form of Contract </a:t>
            </a:r>
          </a:p>
          <a:p>
            <a:pPr>
              <a:buFont typeface="Wingdings" pitchFamily="2" charset="2"/>
              <a:buChar char="Ø"/>
              <a:defRPr/>
            </a:pPr>
            <a:r>
              <a:rPr lang="en-US" dirty="0">
                <a:solidFill>
                  <a:srgbClr val="C00000"/>
                </a:solidFill>
              </a:rPr>
              <a:t>Information on Financial negotiations </a:t>
            </a:r>
          </a:p>
          <a:p>
            <a:endParaRPr lang="en-US" dirty="0"/>
          </a:p>
        </p:txBody>
      </p:sp>
      <p:sp>
        <p:nvSpPr>
          <p:cNvPr id="4" name="Slide Number Placeholder 3"/>
          <p:cNvSpPr>
            <a:spLocks noGrp="1"/>
          </p:cNvSpPr>
          <p:nvPr>
            <p:ph type="sldNum" sz="quarter" idx="12"/>
          </p:nvPr>
        </p:nvSpPr>
        <p:spPr/>
        <p:txBody>
          <a:bodyPr/>
          <a:lstStyle/>
          <a:p>
            <a:fld id="{810707F3-8131-46FA-830A-F3DEA7AA1DF6}" type="slidenum">
              <a:rPr lang="en-US" smtClean="0"/>
              <a:t>38</a:t>
            </a:fld>
            <a:endParaRPr lang="en-US"/>
          </a:p>
        </p:txBody>
      </p:sp>
    </p:spTree>
    <p:extLst>
      <p:ext uri="{BB962C8B-B14F-4D97-AF65-F5344CB8AC3E}">
        <p14:creationId xmlns:p14="http://schemas.microsoft.com/office/powerpoint/2010/main" val="3435612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a:spLocks/>
          </p:cNvSpPr>
          <p:nvPr/>
        </p:nvSpPr>
        <p:spPr>
          <a:xfrm>
            <a:off x="-76200" y="274638"/>
            <a:ext cx="9067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pPr>
              <a:defRPr/>
            </a:pPr>
            <a:r>
              <a:rPr lang="en-GB" dirty="0"/>
              <a:t>Consequence of Poor Procurement Planning</a:t>
            </a:r>
          </a:p>
        </p:txBody>
      </p:sp>
      <p:pic>
        <p:nvPicPr>
          <p:cNvPr id="5" name="Content Placeholder 10" descr="PH 9 poor plannin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55700" y="1600200"/>
            <a:ext cx="6832600" cy="4419600"/>
          </a:xfrm>
        </p:spPr>
      </p:pic>
      <p:sp>
        <p:nvSpPr>
          <p:cNvPr id="2" name="Slide Number Placeholder 1"/>
          <p:cNvSpPr>
            <a:spLocks noGrp="1"/>
          </p:cNvSpPr>
          <p:nvPr>
            <p:ph type="sldNum" sz="quarter" idx="12"/>
          </p:nvPr>
        </p:nvSpPr>
        <p:spPr/>
        <p:txBody>
          <a:bodyPr/>
          <a:lstStyle/>
          <a:p>
            <a:fld id="{810707F3-8131-46FA-830A-F3DEA7AA1DF6}" type="slidenum">
              <a:rPr lang="en-US" smtClean="0"/>
              <a:t>39</a:t>
            </a:fld>
            <a:endParaRPr lang="en-US"/>
          </a:p>
        </p:txBody>
      </p:sp>
    </p:spTree>
    <p:extLst>
      <p:ext uri="{BB962C8B-B14F-4D97-AF65-F5344CB8AC3E}">
        <p14:creationId xmlns:p14="http://schemas.microsoft.com/office/powerpoint/2010/main" val="43443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30"/>
            <a:ext cx="8229600" cy="765571"/>
          </a:xfrm>
        </p:spPr>
        <p:txBody>
          <a:bodyPr>
            <a:normAutofit/>
          </a:bodyPr>
          <a:lstStyle/>
          <a:p>
            <a:pPr algn="l"/>
            <a:r>
              <a:rPr lang="en-US" sz="3200" dirty="0"/>
              <a:t>South Asia Region characterization</a:t>
            </a:r>
            <a:endParaRPr lang="en-US" sz="3200" dirty="0"/>
          </a:p>
        </p:txBody>
      </p:sp>
      <p:sp>
        <p:nvSpPr>
          <p:cNvPr id="3" name="Content Placeholder 2"/>
          <p:cNvSpPr>
            <a:spLocks noGrp="1"/>
          </p:cNvSpPr>
          <p:nvPr>
            <p:ph idx="1"/>
          </p:nvPr>
        </p:nvSpPr>
        <p:spPr>
          <a:xfrm>
            <a:off x="457200" y="2057401"/>
            <a:ext cx="2971800" cy="3394472"/>
          </a:xfrm>
        </p:spPr>
        <p:txBody>
          <a:bodyPr>
            <a:normAutofit lnSpcReduction="10000"/>
          </a:bodyPr>
          <a:lstStyle/>
          <a:p>
            <a:r>
              <a:rPr lang="en-US" dirty="0" smtClean="0"/>
              <a:t>India</a:t>
            </a:r>
          </a:p>
          <a:p>
            <a:r>
              <a:rPr lang="en-US" dirty="0" smtClean="0"/>
              <a:t>Pakistan</a:t>
            </a:r>
          </a:p>
          <a:p>
            <a:r>
              <a:rPr lang="en-US" dirty="0" smtClean="0"/>
              <a:t>Afghanistan</a:t>
            </a:r>
          </a:p>
          <a:p>
            <a:r>
              <a:rPr lang="en-US" dirty="0" smtClean="0"/>
              <a:t>Bhutan</a:t>
            </a:r>
          </a:p>
          <a:p>
            <a:r>
              <a:rPr lang="en-US" dirty="0" smtClean="0"/>
              <a:t>Sri Lanka</a:t>
            </a:r>
          </a:p>
          <a:p>
            <a:r>
              <a:rPr lang="en-US" dirty="0" smtClean="0"/>
              <a:t>Maldives</a:t>
            </a:r>
          </a:p>
          <a:p>
            <a:r>
              <a:rPr lang="en-US" dirty="0" smtClean="0"/>
              <a:t>Bangladesh</a:t>
            </a:r>
            <a:endParaRPr lang="en-US" dirty="0"/>
          </a:p>
          <a:p>
            <a:r>
              <a:rPr lang="en-US" dirty="0" smtClean="0"/>
              <a:t>Nepal</a:t>
            </a:r>
            <a:endParaRPr lang="en-US" dirty="0"/>
          </a:p>
        </p:txBody>
      </p:sp>
      <p:sp>
        <p:nvSpPr>
          <p:cNvPr id="6" name="TextBox 5"/>
          <p:cNvSpPr txBox="1"/>
          <p:nvPr/>
        </p:nvSpPr>
        <p:spPr>
          <a:xfrm>
            <a:off x="4335115" y="2057401"/>
            <a:ext cx="4419600" cy="1384995"/>
          </a:xfrm>
          <a:prstGeom prst="rect">
            <a:avLst/>
          </a:prstGeom>
          <a:noFill/>
        </p:spPr>
        <p:txBody>
          <a:bodyPr wrap="square" rtlCol="0">
            <a:spAutoFit/>
          </a:bodyPr>
          <a:lstStyle/>
          <a:p>
            <a:pPr algn="r"/>
            <a:r>
              <a:rPr lang="en-US" sz="4400" dirty="0"/>
              <a:t> 217 </a:t>
            </a:r>
            <a:r>
              <a:rPr lang="en-US" sz="2400" dirty="0"/>
              <a:t>active projects</a:t>
            </a:r>
          </a:p>
          <a:p>
            <a:pPr algn="r"/>
            <a:r>
              <a:rPr lang="en-US" sz="2400" dirty="0"/>
              <a:t>Portfolio value </a:t>
            </a:r>
            <a:r>
              <a:rPr lang="en-US" sz="3200" dirty="0"/>
              <a:t>USD </a:t>
            </a:r>
            <a:r>
              <a:rPr lang="en-US" sz="4000" dirty="0"/>
              <a:t>38 BB</a:t>
            </a:r>
            <a:endParaRPr lang="en-US" sz="3200" dirty="0"/>
          </a:p>
        </p:txBody>
      </p:sp>
      <p:graphicFrame>
        <p:nvGraphicFramePr>
          <p:cNvPr id="4" name="Table 3"/>
          <p:cNvGraphicFramePr>
            <a:graphicFrameLocks noGrp="1"/>
          </p:cNvGraphicFramePr>
          <p:nvPr>
            <p:extLst/>
          </p:nvPr>
        </p:nvGraphicFramePr>
        <p:xfrm>
          <a:off x="4114800" y="3442392"/>
          <a:ext cx="4800600" cy="2194884"/>
        </p:xfrm>
        <a:graphic>
          <a:graphicData uri="http://schemas.openxmlformats.org/drawingml/2006/table">
            <a:tbl>
              <a:tblPr firstRow="1" firstCol="1" bandRow="1"/>
              <a:tblGrid>
                <a:gridCol w="2054870"/>
                <a:gridCol w="2745730"/>
              </a:tblGrid>
              <a:tr h="365814">
                <a:tc>
                  <a:txBody>
                    <a:bodyPr/>
                    <a:lstStyle/>
                    <a:p>
                      <a:pPr marL="0" marR="0">
                        <a:lnSpc>
                          <a:spcPct val="115000"/>
                        </a:lnSpc>
                        <a:spcBef>
                          <a:spcPts val="0"/>
                        </a:spcBef>
                        <a:spcAft>
                          <a:spcPts val="0"/>
                        </a:spcAft>
                      </a:pPr>
                      <a:r>
                        <a:rPr lang="en-US" sz="2000" b="1" dirty="0">
                          <a:solidFill>
                            <a:srgbClr val="5F497A"/>
                          </a:solidFill>
                          <a:effectLst/>
                          <a:latin typeface="Calibri"/>
                          <a:ea typeface="Calibri"/>
                          <a:cs typeface="Times New Roman"/>
                        </a:rPr>
                        <a:t>AFR</a:t>
                      </a:r>
                      <a:endParaRPr lang="en-US" sz="2000" dirty="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5F497A"/>
                          </a:solidFill>
                          <a:effectLst/>
                          <a:latin typeface="Calibri"/>
                          <a:ea typeface="Calibri"/>
                          <a:cs typeface="Times New Roman"/>
                        </a:rPr>
                        <a:t>24.7% </a:t>
                      </a:r>
                      <a:r>
                        <a:rPr lang="en-US" sz="2000" dirty="0">
                          <a:solidFill>
                            <a:srgbClr val="5F497A"/>
                          </a:solidFill>
                          <a:effectLst/>
                          <a:latin typeface="Calibri"/>
                          <a:ea typeface="Calibri"/>
                          <a:cs typeface="Times New Roman"/>
                        </a:rPr>
                        <a:t>[ 41,488.2]</a:t>
                      </a: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365814">
                <a:tc>
                  <a:txBody>
                    <a:bodyPr/>
                    <a:lstStyle/>
                    <a:p>
                      <a:pPr marL="0" marR="0">
                        <a:lnSpc>
                          <a:spcPct val="115000"/>
                        </a:lnSpc>
                        <a:spcBef>
                          <a:spcPts val="0"/>
                        </a:spcBef>
                        <a:spcAft>
                          <a:spcPts val="0"/>
                        </a:spcAft>
                      </a:pPr>
                      <a:r>
                        <a:rPr lang="en-US" sz="2000" b="1">
                          <a:solidFill>
                            <a:srgbClr val="5F497A"/>
                          </a:solidFill>
                          <a:effectLst/>
                          <a:latin typeface="Calibri"/>
                          <a:ea typeface="Calibri"/>
                          <a:cs typeface="Times New Roman"/>
                        </a:rPr>
                        <a:t>E</a:t>
                      </a:r>
                      <a:r>
                        <a:rPr lang="en-US" sz="2000" b="1" cap="all">
                          <a:solidFill>
                            <a:srgbClr val="5F497A"/>
                          </a:solidFill>
                          <a:effectLst/>
                          <a:latin typeface="Calibri"/>
                          <a:ea typeface="Calibri"/>
                          <a:cs typeface="Times New Roman"/>
                        </a:rPr>
                        <a:t>AP</a:t>
                      </a:r>
                      <a:endParaRPr lang="en-US" sz="2000">
                        <a:solidFill>
                          <a:srgbClr val="5F497A"/>
                        </a:solidFill>
                        <a:effectLst/>
                        <a:latin typeface="Calibri"/>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marL="0" marR="0">
                        <a:lnSpc>
                          <a:spcPct val="115000"/>
                        </a:lnSpc>
                        <a:spcBef>
                          <a:spcPts val="0"/>
                        </a:spcBef>
                        <a:spcAft>
                          <a:spcPts val="0"/>
                        </a:spcAft>
                      </a:pPr>
                      <a:r>
                        <a:rPr lang="en-US" sz="2000" dirty="0" smtClean="0">
                          <a:solidFill>
                            <a:srgbClr val="5F497A"/>
                          </a:solidFill>
                          <a:effectLst/>
                          <a:latin typeface="Calibri"/>
                          <a:ea typeface="Calibri"/>
                          <a:cs typeface="Times New Roman"/>
                        </a:rPr>
                        <a:t>17.4% </a:t>
                      </a:r>
                      <a:r>
                        <a:rPr lang="en-US" sz="2000" dirty="0">
                          <a:solidFill>
                            <a:srgbClr val="5F497A"/>
                          </a:solidFill>
                          <a:effectLst/>
                          <a:latin typeface="Calibri"/>
                          <a:ea typeface="Calibri"/>
                          <a:cs typeface="Times New Roman"/>
                        </a:rPr>
                        <a:t>[ 29,141.1]</a:t>
                      </a: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365814">
                <a:tc>
                  <a:txBody>
                    <a:bodyPr/>
                    <a:lstStyle/>
                    <a:p>
                      <a:pPr marL="0" marR="0">
                        <a:lnSpc>
                          <a:spcPct val="115000"/>
                        </a:lnSpc>
                        <a:spcBef>
                          <a:spcPts val="0"/>
                        </a:spcBef>
                        <a:spcAft>
                          <a:spcPts val="0"/>
                        </a:spcAft>
                      </a:pPr>
                      <a:r>
                        <a:rPr lang="en-US" sz="2000" b="1">
                          <a:solidFill>
                            <a:srgbClr val="5F497A"/>
                          </a:solidFill>
                          <a:effectLst/>
                          <a:latin typeface="Calibri"/>
                          <a:ea typeface="Calibri"/>
                          <a:cs typeface="Times New Roman"/>
                        </a:rPr>
                        <a:t>ECA</a:t>
                      </a:r>
                      <a:endParaRPr lang="en-US" sz="20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2000" dirty="0" smtClean="0">
                          <a:solidFill>
                            <a:srgbClr val="5F497A"/>
                          </a:solidFill>
                          <a:effectLst/>
                          <a:latin typeface="Calibri"/>
                          <a:ea typeface="Calibri"/>
                          <a:cs typeface="Times New Roman"/>
                        </a:rPr>
                        <a:t>13.2% </a:t>
                      </a:r>
                      <a:r>
                        <a:rPr lang="en-US" sz="2000" dirty="0">
                          <a:solidFill>
                            <a:srgbClr val="5F497A"/>
                          </a:solidFill>
                          <a:effectLst/>
                          <a:latin typeface="Calibri"/>
                          <a:ea typeface="Calibri"/>
                          <a:cs typeface="Times New Roman"/>
                        </a:rPr>
                        <a:t>[ 22,215.3]</a:t>
                      </a:r>
                    </a:p>
                  </a:txBody>
                  <a:tcPr marL="68580" marR="68580" marT="0" marB="0">
                    <a:lnL>
                      <a:noFill/>
                    </a:lnL>
                    <a:lnR>
                      <a:noFill/>
                    </a:lnR>
                    <a:lnT>
                      <a:noFill/>
                    </a:lnT>
                    <a:lnB>
                      <a:noFill/>
                    </a:lnB>
                  </a:tcPr>
                </a:tc>
              </a:tr>
              <a:tr h="365814">
                <a:tc>
                  <a:txBody>
                    <a:bodyPr/>
                    <a:lstStyle/>
                    <a:p>
                      <a:pPr marL="0" marR="0">
                        <a:lnSpc>
                          <a:spcPct val="115000"/>
                        </a:lnSpc>
                        <a:spcBef>
                          <a:spcPts val="0"/>
                        </a:spcBef>
                        <a:spcAft>
                          <a:spcPts val="0"/>
                        </a:spcAft>
                      </a:pPr>
                      <a:r>
                        <a:rPr lang="en-US" sz="2000" b="1">
                          <a:solidFill>
                            <a:srgbClr val="5F497A"/>
                          </a:solidFill>
                          <a:effectLst/>
                          <a:latin typeface="Calibri"/>
                          <a:ea typeface="Calibri"/>
                          <a:cs typeface="Times New Roman"/>
                        </a:rPr>
                        <a:t>LCR</a:t>
                      </a:r>
                      <a:endParaRPr lang="en-US" sz="2000">
                        <a:solidFill>
                          <a:srgbClr val="5F497A"/>
                        </a:solidFill>
                        <a:effectLst/>
                        <a:latin typeface="Calibri"/>
                        <a:ea typeface="Calibri"/>
                        <a:cs typeface="Times New Roman"/>
                      </a:endParaRPr>
                    </a:p>
                  </a:txBody>
                  <a:tcPr marL="68580" marR="68580" marT="0" marB="0">
                    <a:lnL>
                      <a:noFill/>
                    </a:lnL>
                    <a:lnR>
                      <a:noFill/>
                    </a:lnR>
                    <a:lnT>
                      <a:noFill/>
                    </a:lnT>
                    <a:lnB>
                      <a:noFill/>
                    </a:lnB>
                    <a:solidFill>
                      <a:srgbClr val="DFD8E8"/>
                    </a:solidFill>
                  </a:tcPr>
                </a:tc>
                <a:tc>
                  <a:txBody>
                    <a:bodyPr/>
                    <a:lstStyle/>
                    <a:p>
                      <a:pPr marL="0" marR="0">
                        <a:lnSpc>
                          <a:spcPct val="115000"/>
                        </a:lnSpc>
                        <a:spcBef>
                          <a:spcPts val="0"/>
                        </a:spcBef>
                        <a:spcAft>
                          <a:spcPts val="0"/>
                        </a:spcAft>
                      </a:pPr>
                      <a:r>
                        <a:rPr lang="en-US" sz="2000" dirty="0" smtClean="0">
                          <a:solidFill>
                            <a:srgbClr val="5F497A"/>
                          </a:solidFill>
                          <a:effectLst/>
                          <a:latin typeface="Calibri"/>
                          <a:ea typeface="Calibri"/>
                          <a:cs typeface="Times New Roman"/>
                        </a:rPr>
                        <a:t>16.7% </a:t>
                      </a:r>
                      <a:r>
                        <a:rPr lang="en-US" sz="2000" dirty="0">
                          <a:solidFill>
                            <a:srgbClr val="5F497A"/>
                          </a:solidFill>
                          <a:effectLst/>
                          <a:latin typeface="Calibri"/>
                          <a:ea typeface="Calibri"/>
                          <a:cs typeface="Times New Roman"/>
                        </a:rPr>
                        <a:t>[ 28,104.5]</a:t>
                      </a:r>
                    </a:p>
                  </a:txBody>
                  <a:tcPr marL="68580" marR="68580" marT="0" marB="0">
                    <a:lnL>
                      <a:noFill/>
                    </a:lnL>
                    <a:lnR>
                      <a:noFill/>
                    </a:lnR>
                    <a:lnT>
                      <a:noFill/>
                    </a:lnT>
                    <a:lnB>
                      <a:noFill/>
                    </a:lnB>
                    <a:solidFill>
                      <a:srgbClr val="DFD8E8"/>
                    </a:solidFill>
                  </a:tcPr>
                </a:tc>
              </a:tr>
              <a:tr h="365814">
                <a:tc>
                  <a:txBody>
                    <a:bodyPr/>
                    <a:lstStyle/>
                    <a:p>
                      <a:pPr marL="0" marR="0">
                        <a:lnSpc>
                          <a:spcPct val="115000"/>
                        </a:lnSpc>
                        <a:spcBef>
                          <a:spcPts val="0"/>
                        </a:spcBef>
                        <a:spcAft>
                          <a:spcPts val="0"/>
                        </a:spcAft>
                      </a:pPr>
                      <a:r>
                        <a:rPr lang="en-US" sz="2000" b="1">
                          <a:solidFill>
                            <a:srgbClr val="5F497A"/>
                          </a:solidFill>
                          <a:effectLst/>
                          <a:latin typeface="Calibri"/>
                          <a:ea typeface="Calibri"/>
                          <a:cs typeface="Times New Roman"/>
                        </a:rPr>
                        <a:t>MNA</a:t>
                      </a:r>
                      <a:endParaRPr lang="en-US" sz="2000">
                        <a:solidFill>
                          <a:srgbClr val="5F497A"/>
                        </a:solidFill>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5F497A"/>
                          </a:solidFill>
                          <a:effectLst/>
                          <a:latin typeface="Calibri"/>
                          <a:ea typeface="Calibri"/>
                          <a:cs typeface="Times New Roman"/>
                        </a:rPr>
                        <a:t>  5.2%   [ 8,701.1]</a:t>
                      </a:r>
                    </a:p>
                  </a:txBody>
                  <a:tcPr marL="68580" marR="68580" marT="0" marB="0">
                    <a:lnL>
                      <a:noFill/>
                    </a:lnL>
                    <a:lnR>
                      <a:noFill/>
                    </a:lnR>
                    <a:lnT>
                      <a:noFill/>
                    </a:lnT>
                    <a:lnB>
                      <a:noFill/>
                    </a:lnB>
                  </a:tcPr>
                </a:tc>
              </a:tr>
              <a:tr h="365814">
                <a:tc>
                  <a:txBody>
                    <a:bodyPr/>
                    <a:lstStyle/>
                    <a:p>
                      <a:pPr marL="0" marR="0">
                        <a:lnSpc>
                          <a:spcPct val="115000"/>
                        </a:lnSpc>
                        <a:spcBef>
                          <a:spcPts val="0"/>
                        </a:spcBef>
                        <a:spcAft>
                          <a:spcPts val="0"/>
                        </a:spcAft>
                      </a:pPr>
                      <a:r>
                        <a:rPr lang="en-US" sz="2000" b="1" dirty="0">
                          <a:solidFill>
                            <a:srgbClr val="5F497A"/>
                          </a:solidFill>
                          <a:effectLst/>
                          <a:latin typeface="Calibri"/>
                          <a:ea typeface="Calibri"/>
                          <a:cs typeface="Times New Roman"/>
                        </a:rPr>
                        <a:t>SAR</a:t>
                      </a:r>
                      <a:endParaRPr lang="en-US" sz="2000" dirty="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2000" dirty="0" smtClean="0">
                          <a:solidFill>
                            <a:srgbClr val="5F497A"/>
                          </a:solidFill>
                          <a:effectLst/>
                          <a:latin typeface="Calibri"/>
                          <a:ea typeface="Calibri"/>
                          <a:cs typeface="Times New Roman"/>
                        </a:rPr>
                        <a:t>22.8% </a:t>
                      </a:r>
                      <a:r>
                        <a:rPr lang="en-US" sz="2000" dirty="0">
                          <a:solidFill>
                            <a:srgbClr val="5F497A"/>
                          </a:solidFill>
                          <a:effectLst/>
                          <a:latin typeface="Calibri"/>
                          <a:ea typeface="Calibri"/>
                          <a:cs typeface="Times New Roman"/>
                        </a:rPr>
                        <a:t>[ </a:t>
                      </a:r>
                      <a:r>
                        <a:rPr lang="en-US" sz="2000" dirty="0" smtClean="0">
                          <a:solidFill>
                            <a:srgbClr val="5F497A"/>
                          </a:solidFill>
                          <a:effectLst/>
                          <a:latin typeface="Calibri"/>
                          <a:ea typeface="Calibri"/>
                          <a:cs typeface="Times New Roman"/>
                        </a:rPr>
                        <a:t>38,206.0]</a:t>
                      </a:r>
                      <a:endParaRPr lang="en-US" sz="2000" dirty="0">
                        <a:solidFill>
                          <a:srgbClr val="5F497A"/>
                        </a:solidFill>
                        <a:effectLst/>
                        <a:latin typeface="Calibri"/>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2193667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PLAN</a:t>
            </a:r>
          </a:p>
        </p:txBody>
      </p:sp>
      <p:sp>
        <p:nvSpPr>
          <p:cNvPr id="4" name="Content Placeholder 2"/>
          <p:cNvSpPr>
            <a:spLocks noGrp="1"/>
          </p:cNvSpPr>
          <p:nvPr>
            <p:ph idx="1"/>
          </p:nvPr>
        </p:nvSpPr>
        <p:spPr>
          <a:xfrm>
            <a:off x="533400" y="1752600"/>
            <a:ext cx="8229600" cy="4911725"/>
          </a:xfrm>
        </p:spPr>
        <p:txBody>
          <a:bodyPr>
            <a:normAutofit lnSpcReduction="10000"/>
          </a:bodyPr>
          <a:lstStyle/>
          <a:p>
            <a:pPr algn="just"/>
            <a:r>
              <a:rPr lang="en-US" sz="2400" b="1" dirty="0" smtClean="0"/>
              <a:t>Procurement Plan should be prepared separately for</a:t>
            </a:r>
            <a:r>
              <a:rPr lang="en-US" sz="1800" dirty="0" smtClean="0"/>
              <a:t>:</a:t>
            </a:r>
          </a:p>
          <a:p>
            <a:pPr algn="just">
              <a:buClr>
                <a:srgbClr val="FF0000"/>
              </a:buClr>
              <a:buFont typeface="Wingdings" pitchFamily="2" charset="2"/>
              <a:buChar char="q"/>
            </a:pPr>
            <a:r>
              <a:rPr lang="en-US" sz="2000" dirty="0" smtClean="0"/>
              <a:t>Goods    </a:t>
            </a:r>
          </a:p>
          <a:p>
            <a:pPr algn="just">
              <a:buClr>
                <a:srgbClr val="FF0000"/>
              </a:buClr>
              <a:buFont typeface="Wingdings" pitchFamily="2" charset="2"/>
              <a:buChar char="q"/>
            </a:pPr>
            <a:r>
              <a:rPr lang="en-US" sz="2000" dirty="0" smtClean="0"/>
              <a:t>Works </a:t>
            </a:r>
          </a:p>
          <a:p>
            <a:pPr algn="just">
              <a:buClr>
                <a:srgbClr val="FF0000"/>
              </a:buClr>
              <a:buFont typeface="Wingdings" pitchFamily="2" charset="2"/>
              <a:buChar char="q"/>
            </a:pPr>
            <a:r>
              <a:rPr lang="en-US" sz="2000" dirty="0" smtClean="0"/>
              <a:t>Non consulting services </a:t>
            </a:r>
          </a:p>
          <a:p>
            <a:pPr algn="just">
              <a:buClr>
                <a:srgbClr val="FF0000"/>
              </a:buClr>
              <a:buFont typeface="Wingdings" pitchFamily="2" charset="2"/>
              <a:buChar char="q"/>
            </a:pPr>
            <a:r>
              <a:rPr lang="en-US" sz="2000" dirty="0" smtClean="0"/>
              <a:t>Consulting Services</a:t>
            </a:r>
          </a:p>
          <a:p>
            <a:pPr algn="just">
              <a:buClr>
                <a:srgbClr val="FF0000"/>
              </a:buClr>
              <a:buFont typeface="Wingdings" pitchFamily="2" charset="2"/>
              <a:buNone/>
            </a:pPr>
            <a:endParaRPr lang="en-US" sz="1800" dirty="0" smtClean="0"/>
          </a:p>
          <a:p>
            <a:pPr algn="just">
              <a:lnSpc>
                <a:spcPct val="90000"/>
              </a:lnSpc>
              <a:spcBef>
                <a:spcPts val="800"/>
              </a:spcBef>
            </a:pPr>
            <a:r>
              <a:rPr lang="en-US" sz="2400" b="1" dirty="0" smtClean="0"/>
              <a:t>The procurement Plan should take into account the procurement strategy, and various factors like:</a:t>
            </a:r>
          </a:p>
          <a:p>
            <a:pPr algn="just">
              <a:lnSpc>
                <a:spcPct val="90000"/>
              </a:lnSpc>
              <a:spcBef>
                <a:spcPts val="800"/>
              </a:spcBef>
              <a:buClr>
                <a:srgbClr val="FF0000"/>
              </a:buClr>
              <a:buFont typeface="Wingdings" pitchFamily="2" charset="2"/>
              <a:buChar char="Ø"/>
            </a:pPr>
            <a:r>
              <a:rPr lang="en-US" sz="2000" dirty="0" smtClean="0"/>
              <a:t>Size of the contracts taking into account availability of qualified suppliers/contractors and their capacity;</a:t>
            </a:r>
          </a:p>
          <a:p>
            <a:pPr algn="just">
              <a:lnSpc>
                <a:spcPct val="90000"/>
              </a:lnSpc>
              <a:buClr>
                <a:srgbClr val="FF0000"/>
              </a:buClr>
              <a:buFont typeface="Wingdings" pitchFamily="2" charset="2"/>
              <a:buChar char="Ø"/>
            </a:pPr>
            <a:r>
              <a:rPr lang="en-US" sz="2000" dirty="0" smtClean="0"/>
              <a:t>Packaging of contracts for similar goods and works;</a:t>
            </a:r>
          </a:p>
          <a:p>
            <a:pPr algn="just">
              <a:lnSpc>
                <a:spcPct val="90000"/>
              </a:lnSpc>
              <a:buClr>
                <a:srgbClr val="FF0000"/>
              </a:buClr>
              <a:buFont typeface="Wingdings" pitchFamily="2" charset="2"/>
              <a:buChar char="Ø"/>
            </a:pPr>
            <a:r>
              <a:rPr lang="en-US" sz="2000" dirty="0" smtClean="0"/>
              <a:t>Appropriate methods of procurement for goods &amp; works (ICB, NCB, Shopping etc.) and consulting services (QCBS, CQS, LCS, Individual Consultants, etc.)</a:t>
            </a:r>
          </a:p>
          <a:p>
            <a:pPr>
              <a:buFont typeface="Wingdings" pitchFamily="2" charset="2"/>
              <a:buNone/>
            </a:pPr>
            <a:endParaRPr lang="en-US" dirty="0" smtClean="0"/>
          </a:p>
        </p:txBody>
      </p:sp>
      <p:sp>
        <p:nvSpPr>
          <p:cNvPr id="3" name="Slide Number Placeholder 2"/>
          <p:cNvSpPr>
            <a:spLocks noGrp="1"/>
          </p:cNvSpPr>
          <p:nvPr>
            <p:ph type="sldNum" sz="quarter" idx="12"/>
          </p:nvPr>
        </p:nvSpPr>
        <p:spPr/>
        <p:txBody>
          <a:bodyPr/>
          <a:lstStyle/>
          <a:p>
            <a:fld id="{810707F3-8131-46FA-830A-F3DEA7AA1DF6}" type="slidenum">
              <a:rPr lang="en-US" smtClean="0"/>
              <a:t>40</a:t>
            </a:fld>
            <a:endParaRPr lang="en-US"/>
          </a:p>
        </p:txBody>
      </p:sp>
    </p:spTree>
    <p:extLst>
      <p:ext uri="{BB962C8B-B14F-4D97-AF65-F5344CB8AC3E}">
        <p14:creationId xmlns:p14="http://schemas.microsoft.com/office/powerpoint/2010/main" val="1022630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PLAN</a:t>
            </a:r>
            <a:endParaRPr lang="en-US" dirty="0"/>
          </a:p>
        </p:txBody>
      </p:sp>
      <p:sp>
        <p:nvSpPr>
          <p:cNvPr id="5" name="Rectangle 3"/>
          <p:cNvSpPr>
            <a:spLocks noGrp="1" noChangeArrowheads="1"/>
          </p:cNvSpPr>
          <p:nvPr>
            <p:ph idx="1"/>
          </p:nvPr>
        </p:nvSpPr>
        <p:spPr>
          <a:xfrm>
            <a:off x="457200" y="1905000"/>
            <a:ext cx="8229600" cy="4525963"/>
          </a:xfrm>
        </p:spPr>
        <p:txBody>
          <a:bodyPr>
            <a:normAutofit/>
          </a:bodyPr>
          <a:lstStyle/>
          <a:p>
            <a:pPr marL="594360" indent="-457200" fontAlgn="auto">
              <a:lnSpc>
                <a:spcPct val="90000"/>
              </a:lnSpc>
              <a:spcAft>
                <a:spcPts val="0"/>
              </a:spcAft>
              <a:buClr>
                <a:schemeClr val="accent1">
                  <a:lumMod val="75000"/>
                </a:schemeClr>
              </a:buClr>
              <a:buFont typeface="Wingdings" panose="05000000000000000000" pitchFamily="2" charset="2"/>
              <a:buChar char="v"/>
              <a:defRPr/>
            </a:pPr>
            <a:r>
              <a:rPr lang="en-US" dirty="0"/>
              <a:t>Procurement Plan should </a:t>
            </a:r>
            <a:r>
              <a:rPr lang="en-US" dirty="0" smtClean="0"/>
              <a:t>indicate </a:t>
            </a:r>
            <a:r>
              <a:rPr lang="en-US" dirty="0"/>
              <a:t>the method, review by Bank (Prior / Post</a:t>
            </a:r>
            <a:r>
              <a:rPr lang="en-US" dirty="0" smtClean="0"/>
              <a:t>). </a:t>
            </a:r>
          </a:p>
          <a:p>
            <a:pPr marL="594360" indent="-457200" fontAlgn="auto">
              <a:lnSpc>
                <a:spcPct val="90000"/>
              </a:lnSpc>
              <a:spcAft>
                <a:spcPts val="0"/>
              </a:spcAft>
              <a:buClr>
                <a:schemeClr val="accent1">
                  <a:lumMod val="75000"/>
                </a:schemeClr>
              </a:buClr>
              <a:buFont typeface="Wingdings" panose="05000000000000000000" pitchFamily="2" charset="2"/>
              <a:buChar char="v"/>
              <a:defRPr/>
            </a:pPr>
            <a:endParaRPr lang="en-US" dirty="0"/>
          </a:p>
          <a:p>
            <a:pPr marL="594360" indent="-457200" fontAlgn="auto">
              <a:lnSpc>
                <a:spcPct val="90000"/>
              </a:lnSpc>
              <a:spcAft>
                <a:spcPts val="0"/>
              </a:spcAft>
              <a:buClr>
                <a:schemeClr val="accent1">
                  <a:lumMod val="75000"/>
                </a:schemeClr>
              </a:buClr>
              <a:buFont typeface="Wingdings" panose="05000000000000000000" pitchFamily="2" charset="2"/>
              <a:buChar char="v"/>
              <a:defRPr/>
            </a:pPr>
            <a:r>
              <a:rPr lang="en-US" dirty="0" smtClean="0"/>
              <a:t>Methods </a:t>
            </a:r>
            <a:r>
              <a:rPr lang="en-US" dirty="0"/>
              <a:t>of procurement to be adopted as well as review by Bank will be </a:t>
            </a:r>
            <a:r>
              <a:rPr lang="en-US" b="1" u="sng" dirty="0"/>
              <a:t>decided based on the total value of a Tender</a:t>
            </a:r>
            <a:r>
              <a:rPr lang="en-US" dirty="0"/>
              <a:t> rather than on the value of each individual contract / schedule / lot / slice</a:t>
            </a:r>
            <a:r>
              <a:rPr lang="en-US" dirty="0" smtClean="0"/>
              <a:t>.</a:t>
            </a:r>
          </a:p>
          <a:p>
            <a:pPr marL="594360" indent="-457200" fontAlgn="auto">
              <a:lnSpc>
                <a:spcPct val="90000"/>
              </a:lnSpc>
              <a:spcAft>
                <a:spcPts val="0"/>
              </a:spcAft>
              <a:buClr>
                <a:schemeClr val="accent1">
                  <a:lumMod val="75000"/>
                </a:schemeClr>
              </a:buClr>
              <a:buFont typeface="Wingdings" panose="05000000000000000000" pitchFamily="2" charset="2"/>
              <a:buChar char="v"/>
              <a:defRPr/>
            </a:pPr>
            <a:endParaRPr lang="en-US" dirty="0" smtClean="0"/>
          </a:p>
          <a:p>
            <a:pPr marL="594360" indent="-457200" fontAlgn="auto">
              <a:lnSpc>
                <a:spcPct val="90000"/>
              </a:lnSpc>
              <a:spcAft>
                <a:spcPts val="0"/>
              </a:spcAft>
              <a:buClr>
                <a:schemeClr val="accent1">
                  <a:lumMod val="75000"/>
                </a:schemeClr>
              </a:buClr>
              <a:buFont typeface="Wingdings" panose="05000000000000000000" pitchFamily="2" charset="2"/>
              <a:buChar char="v"/>
              <a:defRPr/>
            </a:pPr>
            <a:r>
              <a:rPr lang="en-US" dirty="0" smtClean="0"/>
              <a:t>Try to achieve economies of scale, by procuring items required during a period thru a single procurement process</a:t>
            </a:r>
            <a:endParaRPr lang="en-US" dirty="0"/>
          </a:p>
          <a:p>
            <a:pPr marL="708660" indent="-571500" fontAlgn="auto">
              <a:lnSpc>
                <a:spcPct val="90000"/>
              </a:lnSpc>
              <a:spcAft>
                <a:spcPts val="0"/>
              </a:spcAft>
              <a:buClr>
                <a:schemeClr val="accent1">
                  <a:lumMod val="75000"/>
                </a:schemeClr>
              </a:buClr>
              <a:buFont typeface="Wingdings" panose="05000000000000000000" pitchFamily="2" charset="2"/>
              <a:buChar char="v"/>
              <a:defRPr/>
            </a:pPr>
            <a:endParaRPr lang="en-US" sz="3600" b="1" dirty="0">
              <a:solidFill>
                <a:schemeClr val="tx2"/>
              </a:solidFill>
            </a:endParaRPr>
          </a:p>
          <a:p>
            <a:pPr marL="548640" indent="-411480" fontAlgn="auto">
              <a:lnSpc>
                <a:spcPct val="90000"/>
              </a:lnSpc>
              <a:spcAft>
                <a:spcPts val="0"/>
              </a:spcAft>
              <a:buClr>
                <a:schemeClr val="accent1">
                  <a:lumMod val="75000"/>
                </a:schemeClr>
              </a:buClr>
              <a:buFont typeface="Wingdings" panose="05000000000000000000" pitchFamily="2" charset="2"/>
              <a:buChar char="v"/>
              <a:defRPr/>
            </a:pPr>
            <a:endParaRPr lang="en-US" b="1" dirty="0">
              <a:solidFill>
                <a:schemeClr val="tx2"/>
              </a:solidFill>
              <a:effectLst>
                <a:outerShdw blurRad="38100" dist="38100" dir="2700000" algn="tl">
                  <a:srgbClr val="000000"/>
                </a:outerShdw>
              </a:effectLst>
            </a:endParaRPr>
          </a:p>
          <a:p>
            <a:pPr marL="548640" indent="-411480" fontAlgn="auto">
              <a:lnSpc>
                <a:spcPct val="90000"/>
              </a:lnSpc>
              <a:spcAft>
                <a:spcPts val="0"/>
              </a:spcAft>
              <a:buClr>
                <a:schemeClr val="accent1">
                  <a:lumMod val="75000"/>
                </a:schemeClr>
              </a:buClr>
              <a:buFont typeface="Wingdings" panose="05000000000000000000" pitchFamily="2" charset="2"/>
              <a:buChar char="v"/>
              <a:defRPr/>
            </a:pPr>
            <a:endParaRPr lang="en-US" dirty="0"/>
          </a:p>
        </p:txBody>
      </p:sp>
      <p:sp>
        <p:nvSpPr>
          <p:cNvPr id="3" name="Slide Number Placeholder 2"/>
          <p:cNvSpPr>
            <a:spLocks noGrp="1"/>
          </p:cNvSpPr>
          <p:nvPr>
            <p:ph type="sldNum" sz="quarter" idx="12"/>
          </p:nvPr>
        </p:nvSpPr>
        <p:spPr/>
        <p:txBody>
          <a:bodyPr/>
          <a:lstStyle/>
          <a:p>
            <a:fld id="{810707F3-8131-46FA-830A-F3DEA7AA1DF6}" type="slidenum">
              <a:rPr lang="en-US" smtClean="0"/>
              <a:t>41</a:t>
            </a:fld>
            <a:endParaRPr lang="en-US"/>
          </a:p>
        </p:txBody>
      </p:sp>
    </p:spTree>
    <p:extLst>
      <p:ext uri="{BB962C8B-B14F-4D97-AF65-F5344CB8AC3E}">
        <p14:creationId xmlns:p14="http://schemas.microsoft.com/office/powerpoint/2010/main" val="3674367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PLAN</a:t>
            </a:r>
            <a:endParaRPr lang="en-US" dirty="0"/>
          </a:p>
        </p:txBody>
      </p:sp>
      <p:sp>
        <p:nvSpPr>
          <p:cNvPr id="4" name="Subtitle 2"/>
          <p:cNvSpPr txBox="1">
            <a:spLocks/>
          </p:cNvSpPr>
          <p:nvPr/>
        </p:nvSpPr>
        <p:spPr>
          <a:xfrm>
            <a:off x="152400" y="1524000"/>
            <a:ext cx="8740775" cy="534626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0"/>
              </a:spcBef>
              <a:spcAft>
                <a:spcPts val="800"/>
              </a:spcAft>
              <a:buClr>
                <a:schemeClr val="accent1"/>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just">
              <a:buNone/>
            </a:pPr>
            <a:r>
              <a:rPr lang="en-US" b="1" dirty="0" smtClean="0"/>
              <a:t>Summary of the Procurement Packages planned during the first 18 months  </a:t>
            </a:r>
            <a:r>
              <a:rPr lang="en-US" sz="2000" i="1" dirty="0" smtClean="0"/>
              <a:t>[List the Packages which require Bank’s prior review first and then the other packages</a:t>
            </a:r>
            <a:r>
              <a:rPr lang="en-US" sz="2000" dirty="0" smtClean="0"/>
              <a:t>]</a:t>
            </a:r>
            <a:endParaRPr lang="en-IN" sz="2000" dirty="0" smtClean="0"/>
          </a:p>
          <a:p>
            <a:endParaRPr lang="en-IN" dirty="0" smtClean="0"/>
          </a:p>
        </p:txBody>
      </p:sp>
      <p:graphicFrame>
        <p:nvGraphicFramePr>
          <p:cNvPr id="5" name="Table 4"/>
          <p:cNvGraphicFramePr>
            <a:graphicFrameLocks noGrp="1"/>
          </p:cNvGraphicFramePr>
          <p:nvPr>
            <p:extLst>
              <p:ext uri="{D42A27DB-BD31-4B8C-83A1-F6EECF244321}">
                <p14:modId xmlns:p14="http://schemas.microsoft.com/office/powerpoint/2010/main" val="2325564072"/>
              </p:ext>
            </p:extLst>
          </p:nvPr>
        </p:nvGraphicFramePr>
        <p:xfrm>
          <a:off x="468311" y="2552269"/>
          <a:ext cx="8424864" cy="4138223"/>
        </p:xfrm>
        <a:graphic>
          <a:graphicData uri="http://schemas.openxmlformats.org/drawingml/2006/table">
            <a:tbl>
              <a:tblPr firstRow="1" bandRow="1">
                <a:tableStyleId>{7DF18680-E054-41AD-8BC1-D1AEF772440D}</a:tableStyleId>
              </a:tblPr>
              <a:tblGrid>
                <a:gridCol w="504053"/>
                <a:gridCol w="2592266"/>
                <a:gridCol w="1368140"/>
                <a:gridCol w="1080111"/>
                <a:gridCol w="1368140"/>
                <a:gridCol w="1512154"/>
              </a:tblGrid>
              <a:tr h="952931">
                <a:tc>
                  <a:txBody>
                    <a:bodyPr/>
                    <a:lstStyle/>
                    <a:p>
                      <a:pPr algn="ctr">
                        <a:spcAft>
                          <a:spcPts val="0"/>
                        </a:spcAft>
                      </a:pPr>
                      <a:r>
                        <a:rPr lang="en-US" sz="1800" dirty="0" smtClean="0">
                          <a:effectLst/>
                        </a:rPr>
                        <a:t>Ref </a:t>
                      </a:r>
                      <a:r>
                        <a:rPr lang="en-US" sz="1800" dirty="0">
                          <a:effectLst/>
                        </a:rPr>
                        <a:t>No.</a:t>
                      </a:r>
                      <a:endParaRPr lang="en-IN" sz="1800" dirty="0">
                        <a:effectLst/>
                        <a:latin typeface="+mn-lt"/>
                        <a:ea typeface="Times New Roman"/>
                      </a:endParaRPr>
                    </a:p>
                  </a:txBody>
                  <a:tcPr marL="68579" marR="68579" marT="0" marB="0"/>
                </a:tc>
                <a:tc>
                  <a:txBody>
                    <a:bodyPr/>
                    <a:lstStyle/>
                    <a:p>
                      <a:pPr algn="l">
                        <a:spcAft>
                          <a:spcPts val="0"/>
                        </a:spcAft>
                      </a:pPr>
                      <a:r>
                        <a:rPr lang="en-US" sz="1800" dirty="0" smtClean="0">
                          <a:effectLst/>
                        </a:rPr>
                        <a:t>Description</a:t>
                      </a:r>
                      <a:endParaRPr lang="en-IN" sz="1800" dirty="0">
                        <a:effectLst/>
                        <a:latin typeface="+mn-lt"/>
                        <a:ea typeface="Times New Roman"/>
                      </a:endParaRPr>
                    </a:p>
                  </a:txBody>
                  <a:tcPr marL="68579" marR="68579" marT="0" marB="0"/>
                </a:tc>
                <a:tc>
                  <a:txBody>
                    <a:bodyPr/>
                    <a:lstStyle/>
                    <a:p>
                      <a:pPr algn="ctr">
                        <a:spcAft>
                          <a:spcPts val="0"/>
                        </a:spcAft>
                      </a:pPr>
                      <a:r>
                        <a:rPr lang="en-US" sz="1800" dirty="0">
                          <a:effectLst/>
                        </a:rPr>
                        <a:t> </a:t>
                      </a:r>
                      <a:r>
                        <a:rPr lang="en-US" sz="1800" dirty="0" smtClean="0">
                          <a:effectLst/>
                        </a:rPr>
                        <a:t>Estimated</a:t>
                      </a:r>
                      <a:endParaRPr lang="en-IN" sz="1800" dirty="0">
                        <a:effectLst/>
                      </a:endParaRPr>
                    </a:p>
                    <a:p>
                      <a:pPr algn="ctr">
                        <a:spcAft>
                          <a:spcPts val="0"/>
                        </a:spcAft>
                      </a:pPr>
                      <a:r>
                        <a:rPr lang="en-US" sz="1800" dirty="0">
                          <a:effectLst/>
                        </a:rPr>
                        <a:t>Cost</a:t>
                      </a:r>
                      <a:endParaRPr lang="en-IN" sz="1800" dirty="0">
                        <a:effectLst/>
                      </a:endParaRPr>
                    </a:p>
                    <a:p>
                      <a:pPr algn="ctr">
                        <a:spcAft>
                          <a:spcPts val="0"/>
                        </a:spcAft>
                      </a:pPr>
                      <a:r>
                        <a:rPr lang="en-US" sz="1800" dirty="0">
                          <a:effectLst/>
                        </a:rPr>
                        <a:t>US$ million</a:t>
                      </a:r>
                      <a:endParaRPr lang="en-IN" sz="1800" dirty="0">
                        <a:effectLst/>
                        <a:latin typeface="+mn-lt"/>
                        <a:ea typeface="Times New Roman"/>
                      </a:endParaRPr>
                    </a:p>
                  </a:txBody>
                  <a:tcPr marL="68579" marR="68579" marT="0" marB="0"/>
                </a:tc>
                <a:tc>
                  <a:txBody>
                    <a:bodyPr/>
                    <a:lstStyle/>
                    <a:p>
                      <a:pPr algn="ctr">
                        <a:spcAft>
                          <a:spcPts val="0"/>
                        </a:spcAft>
                      </a:pPr>
                      <a:r>
                        <a:rPr lang="en-US" sz="1800" dirty="0" smtClean="0">
                          <a:effectLst/>
                        </a:rPr>
                        <a:t>Packages</a:t>
                      </a:r>
                      <a:endParaRPr lang="en-IN" sz="1800" dirty="0">
                        <a:effectLst/>
                        <a:latin typeface="+mn-lt"/>
                        <a:ea typeface="Times New Roman"/>
                      </a:endParaRPr>
                    </a:p>
                  </a:txBody>
                  <a:tcPr marL="68579" marR="68579" marT="0" marB="0"/>
                </a:tc>
                <a:tc>
                  <a:txBody>
                    <a:bodyPr/>
                    <a:lstStyle/>
                    <a:p>
                      <a:pPr algn="ctr">
                        <a:spcAft>
                          <a:spcPts val="0"/>
                        </a:spcAft>
                      </a:pPr>
                      <a:r>
                        <a:rPr lang="en-US" sz="1800" dirty="0" smtClean="0">
                          <a:effectLst/>
                        </a:rPr>
                        <a:t>Domestic </a:t>
                      </a:r>
                      <a:r>
                        <a:rPr lang="en-US" sz="1800" dirty="0">
                          <a:effectLst/>
                        </a:rPr>
                        <a:t>Preference</a:t>
                      </a:r>
                      <a:endParaRPr lang="en-IN" sz="1800" dirty="0">
                        <a:effectLst/>
                      </a:endParaRPr>
                    </a:p>
                    <a:p>
                      <a:pPr algn="ctr">
                        <a:spcAft>
                          <a:spcPts val="0"/>
                        </a:spcAft>
                      </a:pPr>
                      <a:r>
                        <a:rPr lang="en-US" sz="1800" dirty="0">
                          <a:effectLst/>
                        </a:rPr>
                        <a:t>(yes/no)</a:t>
                      </a:r>
                      <a:endParaRPr lang="en-IN" sz="1800" dirty="0">
                        <a:effectLst/>
                        <a:latin typeface="+mn-lt"/>
                        <a:ea typeface="Times New Roman"/>
                      </a:endParaRPr>
                    </a:p>
                  </a:txBody>
                  <a:tcPr marL="68579" marR="68579" marT="0" marB="0"/>
                </a:tc>
                <a:tc>
                  <a:txBody>
                    <a:bodyPr/>
                    <a:lstStyle/>
                    <a:p>
                      <a:pPr algn="ctr">
                        <a:spcAft>
                          <a:spcPts val="0"/>
                        </a:spcAft>
                      </a:pPr>
                      <a:r>
                        <a:rPr lang="en-US" sz="1800" dirty="0" smtClean="0">
                          <a:effectLst/>
                        </a:rPr>
                        <a:t>Review</a:t>
                      </a:r>
                      <a:endParaRPr lang="en-IN" sz="1800" dirty="0">
                        <a:effectLst/>
                      </a:endParaRPr>
                    </a:p>
                    <a:p>
                      <a:pPr algn="ctr">
                        <a:spcAft>
                          <a:spcPts val="0"/>
                        </a:spcAft>
                      </a:pPr>
                      <a:r>
                        <a:rPr lang="en-US" sz="1800" dirty="0">
                          <a:effectLst/>
                        </a:rPr>
                        <a:t>by Bank</a:t>
                      </a:r>
                      <a:endParaRPr lang="en-IN" sz="1800" dirty="0">
                        <a:effectLst/>
                      </a:endParaRPr>
                    </a:p>
                    <a:p>
                      <a:pPr algn="ctr">
                        <a:spcAft>
                          <a:spcPts val="0"/>
                        </a:spcAft>
                      </a:pPr>
                      <a:r>
                        <a:rPr lang="en-US" sz="1800" dirty="0">
                          <a:effectLst/>
                        </a:rPr>
                        <a:t>(Prior / Post)</a:t>
                      </a:r>
                      <a:endParaRPr lang="en-IN" sz="1800" dirty="0">
                        <a:effectLst/>
                        <a:latin typeface="+mn-lt"/>
                        <a:ea typeface="Times New Roman"/>
                      </a:endParaRPr>
                    </a:p>
                  </a:txBody>
                  <a:tcPr marL="68579" marR="68579" marT="0" marB="0"/>
                </a:tc>
              </a:tr>
              <a:tr h="579144">
                <a:tc>
                  <a:txBody>
                    <a:bodyPr/>
                    <a:lstStyle/>
                    <a:p>
                      <a:endParaRPr lang="en-IN" sz="1900" dirty="0">
                        <a:latin typeface="+mn-lt"/>
                      </a:endParaRPr>
                    </a:p>
                  </a:txBody>
                  <a:tcPr marL="91439" marR="91439" marT="45711" marB="45711"/>
                </a:tc>
                <a:tc>
                  <a:txBody>
                    <a:bodyPr/>
                    <a:lstStyle/>
                    <a:p>
                      <a:pPr>
                        <a:spcAft>
                          <a:spcPts val="0"/>
                        </a:spcAft>
                      </a:pPr>
                      <a:r>
                        <a:rPr lang="en-US" sz="1900" dirty="0">
                          <a:effectLst/>
                        </a:rPr>
                        <a:t>Summary of the ICB (Works)</a:t>
                      </a:r>
                      <a:endParaRPr lang="en-IN" sz="1900" dirty="0">
                        <a:effectLst/>
                        <a:latin typeface="+mn-lt"/>
                        <a:ea typeface="Times New Roman"/>
                      </a:endParaRPr>
                    </a:p>
                  </a:txBody>
                  <a:tcPr marL="68579" marR="68579" marT="0" marB="0"/>
                </a:tc>
                <a:tc>
                  <a:txBody>
                    <a:bodyPr/>
                    <a:lstStyle/>
                    <a:p>
                      <a:pPr algn="ctr">
                        <a:spcAft>
                          <a:spcPts val="0"/>
                        </a:spcAft>
                      </a:pPr>
                      <a:r>
                        <a:rPr lang="en-US" sz="1900" dirty="0">
                          <a:effectLst/>
                        </a:rPr>
                        <a:t>82</a:t>
                      </a:r>
                      <a:endParaRPr lang="en-IN" sz="1900" dirty="0">
                        <a:effectLst/>
                        <a:latin typeface="+mn-lt"/>
                        <a:ea typeface="Times New Roman"/>
                      </a:endParaRPr>
                    </a:p>
                  </a:txBody>
                  <a:tcPr marL="68579" marR="68579" marT="0" marB="0"/>
                </a:tc>
                <a:tc>
                  <a:txBody>
                    <a:bodyPr/>
                    <a:lstStyle/>
                    <a:p>
                      <a:pPr algn="ctr">
                        <a:spcAft>
                          <a:spcPts val="0"/>
                        </a:spcAft>
                      </a:pPr>
                      <a:r>
                        <a:rPr lang="en-US" sz="1900" dirty="0">
                          <a:effectLst/>
                        </a:rPr>
                        <a:t>5</a:t>
                      </a:r>
                      <a:endParaRPr lang="en-IN" sz="1900" dirty="0">
                        <a:effectLst/>
                        <a:latin typeface="+mn-lt"/>
                        <a:ea typeface="Times New Roman"/>
                      </a:endParaRPr>
                    </a:p>
                  </a:txBody>
                  <a:tcPr marL="68579" marR="68579" marT="0" marB="0"/>
                </a:tc>
                <a:tc>
                  <a:txBody>
                    <a:bodyPr/>
                    <a:lstStyle/>
                    <a:p>
                      <a:pPr algn="ctr">
                        <a:spcAft>
                          <a:spcPts val="0"/>
                        </a:spcAft>
                      </a:pPr>
                      <a:r>
                        <a:rPr lang="en-US" sz="1900" dirty="0">
                          <a:effectLst/>
                        </a:rPr>
                        <a:t>No</a:t>
                      </a:r>
                      <a:endParaRPr lang="en-IN" sz="1900" dirty="0">
                        <a:effectLst/>
                        <a:latin typeface="+mn-lt"/>
                        <a:ea typeface="Times New Roman"/>
                      </a:endParaRPr>
                    </a:p>
                  </a:txBody>
                  <a:tcPr marL="68579" marR="68579" marT="0" marB="0"/>
                </a:tc>
                <a:tc>
                  <a:txBody>
                    <a:bodyPr/>
                    <a:lstStyle/>
                    <a:p>
                      <a:pPr algn="ctr">
                        <a:spcAft>
                          <a:spcPts val="0"/>
                        </a:spcAft>
                      </a:pPr>
                      <a:r>
                        <a:rPr lang="en-US" sz="1900" dirty="0">
                          <a:effectLst/>
                        </a:rPr>
                        <a:t>Prior</a:t>
                      </a:r>
                      <a:endParaRPr lang="en-IN" sz="1900" dirty="0">
                        <a:effectLst/>
                        <a:latin typeface="+mn-lt"/>
                        <a:ea typeface="Times New Roman"/>
                      </a:endParaRPr>
                    </a:p>
                  </a:txBody>
                  <a:tcPr marL="68579" marR="68579" marT="0" marB="0"/>
                </a:tc>
              </a:tr>
              <a:tr h="579144">
                <a:tc>
                  <a:txBody>
                    <a:bodyPr/>
                    <a:lstStyle/>
                    <a:p>
                      <a:endParaRPr lang="en-IN" sz="1900">
                        <a:latin typeface="+mn-lt"/>
                      </a:endParaRPr>
                    </a:p>
                  </a:txBody>
                  <a:tcPr marL="91439" marR="91439" marT="45711" marB="45711"/>
                </a:tc>
                <a:tc>
                  <a:txBody>
                    <a:bodyPr/>
                    <a:lstStyle/>
                    <a:p>
                      <a:pPr>
                        <a:spcAft>
                          <a:spcPts val="0"/>
                        </a:spcAft>
                      </a:pPr>
                      <a:r>
                        <a:rPr lang="en-US" sz="1900" dirty="0">
                          <a:effectLst/>
                        </a:rPr>
                        <a:t>Summary of the ICB (Goods)</a:t>
                      </a:r>
                      <a:endParaRPr lang="en-IN" sz="1900" dirty="0">
                        <a:effectLst/>
                        <a:latin typeface="+mn-lt"/>
                        <a:ea typeface="Times New Roman"/>
                      </a:endParaRPr>
                    </a:p>
                  </a:txBody>
                  <a:tcPr marL="68579" marR="68579" marT="0" marB="0"/>
                </a:tc>
                <a:tc>
                  <a:txBody>
                    <a:bodyPr/>
                    <a:lstStyle/>
                    <a:p>
                      <a:pPr algn="ctr">
                        <a:spcAft>
                          <a:spcPts val="0"/>
                        </a:spcAft>
                      </a:pPr>
                      <a:r>
                        <a:rPr lang="en-US" sz="1900" dirty="0">
                          <a:effectLst/>
                        </a:rPr>
                        <a:t>43.77</a:t>
                      </a:r>
                      <a:endParaRPr lang="en-IN" sz="1900" dirty="0">
                        <a:effectLst/>
                        <a:latin typeface="+mn-lt"/>
                        <a:ea typeface="Times New Roman"/>
                      </a:endParaRPr>
                    </a:p>
                  </a:txBody>
                  <a:tcPr marL="68579" marR="68579" marT="0" marB="0"/>
                </a:tc>
                <a:tc>
                  <a:txBody>
                    <a:bodyPr/>
                    <a:lstStyle/>
                    <a:p>
                      <a:pPr algn="ctr">
                        <a:spcAft>
                          <a:spcPts val="0"/>
                        </a:spcAft>
                      </a:pPr>
                      <a:r>
                        <a:rPr lang="en-US" sz="1900" dirty="0">
                          <a:effectLst/>
                        </a:rPr>
                        <a:t>15</a:t>
                      </a:r>
                      <a:endParaRPr lang="en-IN" sz="1900" dirty="0">
                        <a:effectLst/>
                        <a:latin typeface="+mn-lt"/>
                        <a:ea typeface="Times New Roman"/>
                      </a:endParaRPr>
                    </a:p>
                  </a:txBody>
                  <a:tcPr marL="68579" marR="68579" marT="0" marB="0"/>
                </a:tc>
                <a:tc>
                  <a:txBody>
                    <a:bodyPr/>
                    <a:lstStyle/>
                    <a:p>
                      <a:pPr algn="ctr">
                        <a:spcAft>
                          <a:spcPts val="0"/>
                        </a:spcAft>
                      </a:pPr>
                      <a:r>
                        <a:rPr lang="en-US" sz="1900" dirty="0">
                          <a:effectLst/>
                        </a:rPr>
                        <a:t>No</a:t>
                      </a:r>
                      <a:endParaRPr lang="en-IN" sz="1900" dirty="0">
                        <a:effectLst/>
                        <a:latin typeface="+mn-lt"/>
                        <a:ea typeface="Times New Roman"/>
                      </a:endParaRPr>
                    </a:p>
                  </a:txBody>
                  <a:tcPr marL="68579" marR="68579" marT="0" marB="0"/>
                </a:tc>
                <a:tc>
                  <a:txBody>
                    <a:bodyPr/>
                    <a:lstStyle/>
                    <a:p>
                      <a:pPr algn="ctr">
                        <a:spcAft>
                          <a:spcPts val="0"/>
                        </a:spcAft>
                      </a:pPr>
                      <a:r>
                        <a:rPr lang="en-US" sz="1900" dirty="0">
                          <a:effectLst/>
                        </a:rPr>
                        <a:t>Prior</a:t>
                      </a:r>
                      <a:endParaRPr lang="en-IN" sz="1900" dirty="0">
                        <a:effectLst/>
                        <a:latin typeface="+mn-lt"/>
                        <a:ea typeface="Times New Roman"/>
                      </a:endParaRPr>
                    </a:p>
                  </a:txBody>
                  <a:tcPr marL="68579" marR="68579" marT="0" marB="0"/>
                </a:tc>
              </a:tr>
              <a:tr h="579144">
                <a:tc>
                  <a:txBody>
                    <a:bodyPr/>
                    <a:lstStyle/>
                    <a:p>
                      <a:endParaRPr lang="en-IN" sz="1900">
                        <a:latin typeface="+mn-lt"/>
                      </a:endParaRPr>
                    </a:p>
                  </a:txBody>
                  <a:tcPr marL="91439" marR="91439" marT="45711" marB="45711"/>
                </a:tc>
                <a:tc>
                  <a:txBody>
                    <a:bodyPr/>
                    <a:lstStyle/>
                    <a:p>
                      <a:pPr>
                        <a:spcAft>
                          <a:spcPts val="0"/>
                        </a:spcAft>
                      </a:pPr>
                      <a:r>
                        <a:rPr lang="en-US" sz="1900" dirty="0">
                          <a:effectLst/>
                        </a:rPr>
                        <a:t>Summary of the </a:t>
                      </a:r>
                      <a:r>
                        <a:rPr lang="fr-FR" sz="1900" dirty="0">
                          <a:effectLst/>
                        </a:rPr>
                        <a:t>NCB (Works)</a:t>
                      </a:r>
                      <a:endParaRPr lang="en-IN" sz="1900" dirty="0">
                        <a:effectLst/>
                        <a:latin typeface="+mn-lt"/>
                        <a:ea typeface="Times New Roman"/>
                      </a:endParaRPr>
                    </a:p>
                  </a:txBody>
                  <a:tcPr marL="68579" marR="68579" marT="0" marB="0"/>
                </a:tc>
                <a:tc>
                  <a:txBody>
                    <a:bodyPr/>
                    <a:lstStyle/>
                    <a:p>
                      <a:pPr algn="ctr">
                        <a:spcAft>
                          <a:spcPts val="0"/>
                        </a:spcAft>
                      </a:pPr>
                      <a:r>
                        <a:rPr lang="en-US" sz="1900">
                          <a:effectLst/>
                        </a:rPr>
                        <a:t>64.53</a:t>
                      </a:r>
                      <a:endParaRPr lang="en-IN" sz="1900">
                        <a:effectLst/>
                        <a:latin typeface="+mn-lt"/>
                        <a:ea typeface="Times New Roman"/>
                      </a:endParaRPr>
                    </a:p>
                  </a:txBody>
                  <a:tcPr marL="68579" marR="68579" marT="0" marB="0"/>
                </a:tc>
                <a:tc>
                  <a:txBody>
                    <a:bodyPr/>
                    <a:lstStyle/>
                    <a:p>
                      <a:pPr algn="ctr">
                        <a:spcAft>
                          <a:spcPts val="0"/>
                        </a:spcAft>
                      </a:pPr>
                      <a:r>
                        <a:rPr lang="en-US" sz="1900" dirty="0">
                          <a:effectLst/>
                        </a:rPr>
                        <a:t>18</a:t>
                      </a:r>
                      <a:endParaRPr lang="en-IN" sz="1900" dirty="0">
                        <a:effectLst/>
                        <a:latin typeface="+mn-lt"/>
                        <a:ea typeface="Times New Roman"/>
                      </a:endParaRPr>
                    </a:p>
                  </a:txBody>
                  <a:tcPr marL="68579" marR="68579" marT="0" marB="0"/>
                </a:tc>
                <a:tc>
                  <a:txBody>
                    <a:bodyPr/>
                    <a:lstStyle/>
                    <a:p>
                      <a:pPr algn="ctr">
                        <a:spcAft>
                          <a:spcPts val="0"/>
                        </a:spcAft>
                      </a:pPr>
                      <a:r>
                        <a:rPr lang="en-US" sz="1900" dirty="0">
                          <a:effectLst/>
                        </a:rPr>
                        <a:t>No</a:t>
                      </a:r>
                      <a:endParaRPr lang="en-IN" sz="1900" dirty="0">
                        <a:effectLst/>
                        <a:latin typeface="+mn-lt"/>
                        <a:ea typeface="Times New Roman"/>
                      </a:endParaRPr>
                    </a:p>
                  </a:txBody>
                  <a:tcPr marL="68579" marR="68579" marT="0" marB="0"/>
                </a:tc>
                <a:tc>
                  <a:txBody>
                    <a:bodyPr/>
                    <a:lstStyle/>
                    <a:p>
                      <a:pPr algn="ctr">
                        <a:spcAft>
                          <a:spcPts val="0"/>
                        </a:spcAft>
                      </a:pPr>
                      <a:r>
                        <a:rPr lang="en-US" sz="1900" dirty="0">
                          <a:effectLst/>
                        </a:rPr>
                        <a:t>Post</a:t>
                      </a:r>
                      <a:endParaRPr lang="en-IN" sz="1900" dirty="0">
                        <a:effectLst/>
                        <a:latin typeface="+mn-lt"/>
                        <a:ea typeface="Times New Roman"/>
                      </a:endParaRPr>
                    </a:p>
                  </a:txBody>
                  <a:tcPr marL="68579" marR="68579" marT="0" marB="0"/>
                </a:tc>
              </a:tr>
              <a:tr h="579144">
                <a:tc>
                  <a:txBody>
                    <a:bodyPr/>
                    <a:lstStyle/>
                    <a:p>
                      <a:endParaRPr lang="en-IN" sz="1900">
                        <a:latin typeface="+mn-lt"/>
                      </a:endParaRPr>
                    </a:p>
                  </a:txBody>
                  <a:tcPr marL="91439" marR="91439" marT="45711" marB="45711"/>
                </a:tc>
                <a:tc>
                  <a:txBody>
                    <a:bodyPr/>
                    <a:lstStyle/>
                    <a:p>
                      <a:pPr>
                        <a:spcAft>
                          <a:spcPts val="0"/>
                        </a:spcAft>
                      </a:pPr>
                      <a:r>
                        <a:rPr lang="en-US" sz="1900" dirty="0">
                          <a:effectLst/>
                        </a:rPr>
                        <a:t>Summary of the </a:t>
                      </a:r>
                      <a:r>
                        <a:rPr lang="fr-FR" sz="1900" dirty="0">
                          <a:effectLst/>
                        </a:rPr>
                        <a:t>NCB (</a:t>
                      </a:r>
                      <a:r>
                        <a:rPr lang="fr-FR" sz="1900" dirty="0" err="1">
                          <a:effectLst/>
                        </a:rPr>
                        <a:t>Goods</a:t>
                      </a:r>
                      <a:r>
                        <a:rPr lang="fr-FR" sz="1900" dirty="0">
                          <a:effectLst/>
                        </a:rPr>
                        <a:t>)</a:t>
                      </a:r>
                      <a:endParaRPr lang="en-IN" sz="1900" dirty="0">
                        <a:effectLst/>
                        <a:latin typeface="+mn-lt"/>
                        <a:ea typeface="Times New Roman"/>
                      </a:endParaRPr>
                    </a:p>
                  </a:txBody>
                  <a:tcPr marL="68579" marR="68579" marT="0" marB="0"/>
                </a:tc>
                <a:tc>
                  <a:txBody>
                    <a:bodyPr/>
                    <a:lstStyle/>
                    <a:p>
                      <a:pPr algn="ctr">
                        <a:spcAft>
                          <a:spcPts val="0"/>
                        </a:spcAft>
                      </a:pPr>
                      <a:r>
                        <a:rPr lang="en-US" sz="1900">
                          <a:effectLst/>
                        </a:rPr>
                        <a:t>1.86</a:t>
                      </a:r>
                      <a:endParaRPr lang="en-IN" sz="1900">
                        <a:effectLst/>
                        <a:latin typeface="+mn-lt"/>
                        <a:ea typeface="Times New Roman"/>
                      </a:endParaRPr>
                    </a:p>
                  </a:txBody>
                  <a:tcPr marL="68579" marR="68579" marT="0" marB="0"/>
                </a:tc>
                <a:tc>
                  <a:txBody>
                    <a:bodyPr/>
                    <a:lstStyle/>
                    <a:p>
                      <a:pPr algn="ctr">
                        <a:spcAft>
                          <a:spcPts val="0"/>
                        </a:spcAft>
                      </a:pPr>
                      <a:r>
                        <a:rPr lang="en-US" sz="1900">
                          <a:effectLst/>
                        </a:rPr>
                        <a:t>4</a:t>
                      </a:r>
                      <a:endParaRPr lang="en-IN" sz="1900">
                        <a:effectLst/>
                        <a:latin typeface="+mn-lt"/>
                        <a:ea typeface="Times New Roman"/>
                      </a:endParaRPr>
                    </a:p>
                  </a:txBody>
                  <a:tcPr marL="68579" marR="68579" marT="0" marB="0"/>
                </a:tc>
                <a:tc>
                  <a:txBody>
                    <a:bodyPr/>
                    <a:lstStyle/>
                    <a:p>
                      <a:pPr algn="ctr">
                        <a:spcAft>
                          <a:spcPts val="0"/>
                        </a:spcAft>
                      </a:pPr>
                      <a:r>
                        <a:rPr lang="en-US" sz="1900" dirty="0">
                          <a:effectLst/>
                        </a:rPr>
                        <a:t>No</a:t>
                      </a:r>
                      <a:endParaRPr lang="en-IN" sz="1900" dirty="0">
                        <a:effectLst/>
                        <a:latin typeface="+mn-lt"/>
                        <a:ea typeface="Times New Roman"/>
                      </a:endParaRPr>
                    </a:p>
                  </a:txBody>
                  <a:tcPr marL="68579" marR="68579" marT="0" marB="0"/>
                </a:tc>
                <a:tc>
                  <a:txBody>
                    <a:bodyPr/>
                    <a:lstStyle/>
                    <a:p>
                      <a:pPr algn="ctr">
                        <a:spcAft>
                          <a:spcPts val="0"/>
                        </a:spcAft>
                      </a:pPr>
                      <a:r>
                        <a:rPr lang="en-US" sz="1900" dirty="0">
                          <a:effectLst/>
                        </a:rPr>
                        <a:t>Post</a:t>
                      </a:r>
                      <a:endParaRPr lang="en-IN" sz="1900" dirty="0">
                        <a:effectLst/>
                        <a:latin typeface="+mn-lt"/>
                        <a:ea typeface="Times New Roman"/>
                      </a:endParaRPr>
                    </a:p>
                  </a:txBody>
                  <a:tcPr marL="68579" marR="68579" marT="0" marB="0"/>
                </a:tc>
              </a:tr>
              <a:tr h="868716">
                <a:tc>
                  <a:txBody>
                    <a:bodyPr/>
                    <a:lstStyle/>
                    <a:p>
                      <a:endParaRPr lang="en-IN" sz="1900">
                        <a:latin typeface="+mn-lt"/>
                      </a:endParaRPr>
                    </a:p>
                  </a:txBody>
                  <a:tcPr marL="91439" marR="91439" marT="45711" marB="45711"/>
                </a:tc>
                <a:tc>
                  <a:txBody>
                    <a:bodyPr/>
                    <a:lstStyle/>
                    <a:p>
                      <a:pPr>
                        <a:spcAft>
                          <a:spcPts val="0"/>
                        </a:spcAft>
                      </a:pPr>
                      <a:r>
                        <a:rPr lang="en-US" sz="1900" dirty="0">
                          <a:effectLst/>
                        </a:rPr>
                        <a:t>Summary of the I</a:t>
                      </a:r>
                      <a:r>
                        <a:rPr lang="fr-FR" sz="1900" dirty="0">
                          <a:effectLst/>
                        </a:rPr>
                        <a:t>CB (Non-Consultant Services)</a:t>
                      </a:r>
                      <a:endParaRPr lang="en-IN" sz="1900" dirty="0">
                        <a:effectLst/>
                        <a:latin typeface="+mn-lt"/>
                        <a:ea typeface="Times New Roman"/>
                      </a:endParaRPr>
                    </a:p>
                  </a:txBody>
                  <a:tcPr marL="68579" marR="68579" marT="0" marB="0"/>
                </a:tc>
                <a:tc>
                  <a:txBody>
                    <a:bodyPr/>
                    <a:lstStyle/>
                    <a:p>
                      <a:pPr algn="ctr">
                        <a:spcAft>
                          <a:spcPts val="0"/>
                        </a:spcAft>
                      </a:pPr>
                      <a:r>
                        <a:rPr lang="en-US" sz="1900">
                          <a:effectLst/>
                        </a:rPr>
                        <a:t>0.45</a:t>
                      </a:r>
                      <a:endParaRPr lang="en-IN" sz="1900">
                        <a:effectLst/>
                        <a:latin typeface="+mn-lt"/>
                        <a:ea typeface="Times New Roman"/>
                      </a:endParaRPr>
                    </a:p>
                  </a:txBody>
                  <a:tcPr marL="68579" marR="68579" marT="0" marB="0"/>
                </a:tc>
                <a:tc>
                  <a:txBody>
                    <a:bodyPr/>
                    <a:lstStyle/>
                    <a:p>
                      <a:pPr algn="ctr">
                        <a:spcAft>
                          <a:spcPts val="0"/>
                        </a:spcAft>
                      </a:pPr>
                      <a:r>
                        <a:rPr lang="en-US" sz="1900">
                          <a:effectLst/>
                        </a:rPr>
                        <a:t>1</a:t>
                      </a:r>
                      <a:endParaRPr lang="en-IN" sz="1900">
                        <a:effectLst/>
                        <a:latin typeface="+mn-lt"/>
                        <a:ea typeface="Times New Roman"/>
                      </a:endParaRPr>
                    </a:p>
                  </a:txBody>
                  <a:tcPr marL="68579" marR="68579" marT="0" marB="0"/>
                </a:tc>
                <a:tc>
                  <a:txBody>
                    <a:bodyPr/>
                    <a:lstStyle/>
                    <a:p>
                      <a:pPr algn="ctr">
                        <a:spcAft>
                          <a:spcPts val="0"/>
                        </a:spcAft>
                      </a:pPr>
                      <a:r>
                        <a:rPr lang="en-US" sz="1900">
                          <a:effectLst/>
                        </a:rPr>
                        <a:t>No</a:t>
                      </a:r>
                      <a:endParaRPr lang="en-IN" sz="1900">
                        <a:effectLst/>
                        <a:latin typeface="+mn-lt"/>
                        <a:ea typeface="Times New Roman"/>
                      </a:endParaRPr>
                    </a:p>
                  </a:txBody>
                  <a:tcPr marL="68579" marR="68579" marT="0" marB="0"/>
                </a:tc>
                <a:tc>
                  <a:txBody>
                    <a:bodyPr/>
                    <a:lstStyle/>
                    <a:p>
                      <a:pPr algn="ctr">
                        <a:spcAft>
                          <a:spcPts val="0"/>
                        </a:spcAft>
                      </a:pPr>
                      <a:r>
                        <a:rPr lang="en-US" sz="1900" dirty="0">
                          <a:effectLst/>
                        </a:rPr>
                        <a:t>Prior</a:t>
                      </a:r>
                      <a:endParaRPr lang="en-IN" sz="1900" dirty="0">
                        <a:effectLst/>
                        <a:latin typeface="+mn-lt"/>
                        <a:ea typeface="Times New Roman"/>
                      </a:endParaRPr>
                    </a:p>
                  </a:txBody>
                  <a:tcPr marL="68579" marR="68579" marT="0" marB="0"/>
                </a:tc>
              </a:tr>
            </a:tbl>
          </a:graphicData>
        </a:graphic>
      </p:graphicFrame>
      <p:sp>
        <p:nvSpPr>
          <p:cNvPr id="3" name="Slide Number Placeholder 2"/>
          <p:cNvSpPr>
            <a:spLocks noGrp="1"/>
          </p:cNvSpPr>
          <p:nvPr>
            <p:ph type="sldNum" sz="quarter" idx="12"/>
          </p:nvPr>
        </p:nvSpPr>
        <p:spPr/>
        <p:txBody>
          <a:bodyPr/>
          <a:lstStyle/>
          <a:p>
            <a:fld id="{810707F3-8131-46FA-830A-F3DEA7AA1DF6}" type="slidenum">
              <a:rPr lang="en-US" smtClean="0"/>
              <a:t>42</a:t>
            </a:fld>
            <a:endParaRPr lang="en-US"/>
          </a:p>
        </p:txBody>
      </p:sp>
    </p:spTree>
    <p:extLst>
      <p:ext uri="{BB962C8B-B14F-4D97-AF65-F5344CB8AC3E}">
        <p14:creationId xmlns:p14="http://schemas.microsoft.com/office/powerpoint/2010/main" val="3140367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GOODS/WORKS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85106539"/>
              </p:ext>
            </p:extLst>
          </p:nvPr>
        </p:nvGraphicFramePr>
        <p:xfrm>
          <a:off x="317500" y="1905000"/>
          <a:ext cx="8534400" cy="4054475"/>
        </p:xfrm>
        <a:graphic>
          <a:graphicData uri="http://schemas.openxmlformats.org/drawingml/2006/table">
            <a:tbl>
              <a:tblPr/>
              <a:tblGrid>
                <a:gridCol w="1524000"/>
                <a:gridCol w="1524000"/>
                <a:gridCol w="1828800"/>
                <a:gridCol w="1828800"/>
                <a:gridCol w="1828800"/>
              </a:tblGrid>
              <a:tr h="1188904">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2400" b="0" i="0" u="none" strike="noStrike" cap="none" normalizeH="0" baseline="0" dirty="0" smtClean="0">
                        <a:ln>
                          <a:noFill/>
                        </a:ln>
                        <a:solidFill>
                          <a:srgbClr val="FF6600"/>
                        </a:solidFill>
                        <a:effectLst>
                          <a:outerShdw blurRad="38100" dist="38100" dir="2700000" algn="tl">
                            <a:srgbClr val="000000"/>
                          </a:outerShdw>
                        </a:effectLst>
                        <a:latin typeface="Verdana" pitchFamily="34" charset="0"/>
                        <a:cs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400" b="0" i="0" u="none" strike="noStrike" cap="none" normalizeH="0" baseline="0" dirty="0" smtClean="0">
                          <a:ln>
                            <a:noFill/>
                          </a:ln>
                          <a:solidFill>
                            <a:srgbClr val="FF6600"/>
                          </a:solidFill>
                          <a:effectLst>
                            <a:outerShdw blurRad="38100" dist="38100" dir="2700000" algn="tl">
                              <a:srgbClr val="000000"/>
                            </a:outerShdw>
                          </a:effectLst>
                          <a:latin typeface="Verdana" pitchFamily="34" charset="0"/>
                          <a:cs typeface="Arial" charset="0"/>
                        </a:rPr>
                        <a:t>ICB</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400" b="0" i="0" u="none" strike="noStrike" cap="none" normalizeH="0" baseline="0" smtClean="0">
                          <a:ln>
                            <a:noFill/>
                          </a:ln>
                          <a:solidFill>
                            <a:srgbClr val="FF6600"/>
                          </a:solidFill>
                          <a:effectLst>
                            <a:outerShdw blurRad="38100" dist="38100" dir="2700000" algn="tl">
                              <a:srgbClr val="000000"/>
                            </a:outerShdw>
                          </a:effectLst>
                          <a:latin typeface="Verdana" pitchFamily="34" charset="0"/>
                          <a:cs typeface="Arial" charset="0"/>
                        </a:rPr>
                        <a:t>NCB</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400" b="0" i="0" u="none" strike="noStrike" cap="none" normalizeH="0" baseline="0" smtClean="0">
                          <a:ln>
                            <a:noFill/>
                          </a:ln>
                          <a:solidFill>
                            <a:srgbClr val="FF6600"/>
                          </a:solidFill>
                          <a:effectLst>
                            <a:outerShdw blurRad="38100" dist="38100" dir="2700000" algn="tl">
                              <a:srgbClr val="000000"/>
                            </a:outerShdw>
                          </a:effectLst>
                          <a:latin typeface="Verdana" pitchFamily="34" charset="0"/>
                          <a:cs typeface="Arial" charset="0"/>
                        </a:rPr>
                        <a:t>Shopping</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400" b="0" i="0" u="none" strike="noStrike" cap="none" normalizeH="0" baseline="0" dirty="0" smtClean="0">
                          <a:ln>
                            <a:noFill/>
                          </a:ln>
                          <a:solidFill>
                            <a:srgbClr val="FF6600"/>
                          </a:solidFill>
                          <a:effectLst>
                            <a:outerShdw blurRad="38100" dist="38100" dir="2700000" algn="tl">
                              <a:srgbClr val="000000"/>
                            </a:outerShdw>
                          </a:effectLst>
                          <a:latin typeface="Verdana" pitchFamily="34" charset="0"/>
                          <a:cs typeface="Arial" charset="0"/>
                        </a:rPr>
                        <a:t>Force Account/     Direct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889">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defRPr/>
                      </a:pPr>
                      <a:r>
                        <a:rPr lang="en-US" sz="1800" dirty="0" smtClean="0"/>
                        <a:t>Works,</a:t>
                      </a:r>
                      <a:r>
                        <a:rPr lang="en-US" sz="1800" baseline="0" dirty="0" smtClean="0"/>
                        <a:t> Supply &amp; Installation</a:t>
                      </a:r>
                      <a:endParaRPr lang="en-US" sz="1800" dirty="0" smtClean="0"/>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dirty="0" smtClean="0"/>
                        <a:t>&gt; 40 Million USD</a:t>
                      </a:r>
                      <a:endParaRPr lang="en-US" sz="1600" dirty="0"/>
                    </a:p>
                  </a:txBody>
                  <a:tcPr marL="91434" marR="9143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dirty="0" smtClean="0"/>
                        <a:t>100,000</a:t>
                      </a:r>
                      <a:r>
                        <a:rPr lang="en-US" sz="1600" baseline="0" dirty="0" smtClean="0"/>
                        <a:t> to &lt;=40 Million</a:t>
                      </a:r>
                      <a:endParaRPr lang="en-US" sz="1600" dirty="0"/>
                    </a:p>
                  </a:txBody>
                  <a:tcPr marL="91434" marR="9143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dirty="0" smtClean="0"/>
                        <a:t>Up to USD 100,000</a:t>
                      </a:r>
                    </a:p>
                  </a:txBody>
                  <a:tcPr marL="91434" marR="9143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As per guidelines 3.8  with prior agreement of the Bank</a:t>
                      </a:r>
                    </a:p>
                  </a:txBody>
                  <a:tcPr marL="91434" marR="91434" marT="45710" marB="4571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682">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defRPr/>
                      </a:pPr>
                      <a:r>
                        <a:rPr lang="en-US" sz="1800" dirty="0" smtClean="0"/>
                        <a:t>Goods IT equipment</a:t>
                      </a:r>
                      <a:r>
                        <a:rPr lang="en-US" sz="1800" baseline="0" dirty="0" smtClean="0"/>
                        <a:t> and Non-consulting services</a:t>
                      </a:r>
                      <a:endParaRPr lang="en-US" sz="1800" dirty="0" smtClean="0"/>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dirty="0" smtClean="0"/>
                        <a:t>&gt;</a:t>
                      </a:r>
                      <a:r>
                        <a:rPr lang="en-US" sz="1600" baseline="0" dirty="0" smtClean="0"/>
                        <a:t> 3,000,000 USD</a:t>
                      </a:r>
                      <a:endParaRPr lang="en-US" sz="1600" dirty="0"/>
                    </a:p>
                  </a:txBody>
                  <a:tcPr marL="91434" marR="9143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dirty="0" smtClean="0"/>
                        <a:t>&lt; 3,000,000 &amp; </a:t>
                      </a:r>
                    </a:p>
                    <a:p>
                      <a:r>
                        <a:rPr lang="en-US" sz="1600" dirty="0" smtClean="0"/>
                        <a:t> &gt; 100,000 </a:t>
                      </a:r>
                      <a:endParaRPr lang="en-US" sz="1600" dirty="0"/>
                    </a:p>
                  </a:txBody>
                  <a:tcPr marL="91434" marR="9143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dirty="0" smtClean="0"/>
                        <a:t>Up to 100,000 USD </a:t>
                      </a:r>
                    </a:p>
                  </a:txBody>
                  <a:tcPr marL="91434" marR="91434"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Direct Contracting 3.6 of the</a:t>
                      </a:r>
                      <a:r>
                        <a:rPr lang="en-US" sz="1600" baseline="0" dirty="0" smtClean="0"/>
                        <a:t> guideline with prior agreement of the Bank</a:t>
                      </a:r>
                      <a:endParaRPr lang="en-US" sz="1600" dirty="0" smtClean="0"/>
                    </a:p>
                  </a:txBody>
                  <a:tcPr marL="91434" marR="91434" marT="45710" marB="4571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810707F3-8131-46FA-830A-F3DEA7AA1DF6}" type="slidenum">
              <a:rPr lang="en-US" smtClean="0"/>
              <a:t>43</a:t>
            </a:fld>
            <a:endParaRPr lang="en-US"/>
          </a:p>
        </p:txBody>
      </p:sp>
    </p:spTree>
    <p:extLst>
      <p:ext uri="{BB962C8B-B14F-4D97-AF65-F5344CB8AC3E}">
        <p14:creationId xmlns:p14="http://schemas.microsoft.com/office/powerpoint/2010/main" val="2130001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43000" y="1981200"/>
          <a:ext cx="7010400" cy="2309813"/>
        </p:xfrm>
        <a:graphic>
          <a:graphicData uri="http://schemas.openxmlformats.org/drawingml/2006/table">
            <a:tbl>
              <a:tblPr/>
              <a:tblGrid>
                <a:gridCol w="1524000"/>
                <a:gridCol w="1828800"/>
                <a:gridCol w="1828800"/>
                <a:gridCol w="1828800"/>
              </a:tblGrid>
              <a:tr h="998829">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400" b="0" i="0" u="none" strike="noStrike" cap="none" normalizeH="0" baseline="0" dirty="0" smtClean="0">
                          <a:ln>
                            <a:noFill/>
                          </a:ln>
                          <a:solidFill>
                            <a:srgbClr val="FF6600"/>
                          </a:solidFill>
                          <a:effectLst>
                            <a:outerShdw blurRad="38100" dist="38100" dir="2700000" algn="tl">
                              <a:srgbClr val="000000"/>
                            </a:outerShdw>
                          </a:effectLst>
                          <a:latin typeface="Verdana" pitchFamily="34" charset="0"/>
                          <a:cs typeface="Arial" charset="0"/>
                        </a:rPr>
                        <a:t>QCBS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400" b="0" i="0" u="none" strike="noStrike" cap="none" normalizeH="0" baseline="0" dirty="0" smtClean="0">
                          <a:ln>
                            <a:noFill/>
                          </a:ln>
                          <a:solidFill>
                            <a:srgbClr val="FF6600"/>
                          </a:solidFill>
                          <a:effectLst>
                            <a:outerShdw blurRad="38100" dist="38100" dir="2700000" algn="tl">
                              <a:srgbClr val="000000"/>
                            </a:outerShdw>
                          </a:effectLst>
                          <a:latin typeface="Verdana" pitchFamily="34" charset="0"/>
                          <a:cs typeface="Arial" charset="0"/>
                        </a:rPr>
                        <a:t>QBS/FBS/LCS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400" b="0" i="0" u="none" strike="noStrike" cap="none" normalizeH="0" baseline="0" dirty="0" smtClean="0">
                          <a:ln>
                            <a:noFill/>
                          </a:ln>
                          <a:solidFill>
                            <a:srgbClr val="FF6600"/>
                          </a:solidFill>
                          <a:effectLst>
                            <a:outerShdw blurRad="38100" dist="38100" dir="2700000" algn="tl">
                              <a:srgbClr val="000000"/>
                            </a:outerShdw>
                          </a:effectLst>
                          <a:latin typeface="Verdana" pitchFamily="34" charset="0"/>
                          <a:cs typeface="Arial" charset="0"/>
                        </a:rPr>
                        <a:t>CQS</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400" b="0" i="0" u="none" strike="noStrike" cap="none" normalizeH="0" baseline="0" dirty="0" smtClean="0">
                          <a:ln>
                            <a:noFill/>
                          </a:ln>
                          <a:solidFill>
                            <a:srgbClr val="FF6600"/>
                          </a:solidFill>
                          <a:effectLst>
                            <a:outerShdw blurRad="38100" dist="38100" dir="2700000" algn="tl">
                              <a:srgbClr val="000000"/>
                            </a:outerShdw>
                          </a:effectLst>
                          <a:latin typeface="Verdana" pitchFamily="34" charset="0"/>
                          <a:cs typeface="Arial" charset="0"/>
                        </a:rPr>
                        <a:t>Single Source</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984">
                <a:tc>
                  <a:txBody>
                    <a:bodyPr/>
                    <a:lstStyle/>
                    <a:p>
                      <a:r>
                        <a:rPr lang="en-US" sz="1600" dirty="0" smtClean="0"/>
                        <a:t>Default</a:t>
                      </a:r>
                      <a:r>
                        <a:rPr lang="en-US" sz="1600" baseline="0" dirty="0" smtClean="0"/>
                        <a:t> method</a:t>
                      </a:r>
                      <a:endParaRPr lang="en-US" sz="1600" dirty="0"/>
                    </a:p>
                  </a:txBody>
                  <a:tcPr marL="91434" marR="91434"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dirty="0" smtClean="0"/>
                        <a:t>Able to meet the</a:t>
                      </a:r>
                      <a:r>
                        <a:rPr lang="en-US" sz="1600" baseline="0" dirty="0" smtClean="0"/>
                        <a:t> provisions of the guidelines </a:t>
                      </a:r>
                      <a:endParaRPr lang="en-US" sz="1600" dirty="0"/>
                    </a:p>
                  </a:txBody>
                  <a:tcPr marL="91434" marR="91434"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dirty="0" smtClean="0"/>
                        <a:t>&lt; 200,000 USD</a:t>
                      </a:r>
                    </a:p>
                  </a:txBody>
                  <a:tcPr marL="91434" marR="91434"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Justification in line with</a:t>
                      </a:r>
                      <a:r>
                        <a:rPr lang="en-US" sz="1600" baseline="0" dirty="0" smtClean="0"/>
                        <a:t> guidelines</a:t>
                      </a:r>
                      <a:endParaRPr lang="en-US" sz="1600" dirty="0" smtClean="0"/>
                    </a:p>
                  </a:txBody>
                  <a:tcPr marL="91434" marR="91434" marT="45714" marB="4571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24"/>
          <p:cNvSpPr txBox="1">
            <a:spLocks noChangeArrowheads="1"/>
          </p:cNvSpPr>
          <p:nvPr/>
        </p:nvSpPr>
        <p:spPr>
          <a:xfrm>
            <a:off x="457200" y="304800"/>
            <a:ext cx="8229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pPr>
              <a:defRPr/>
            </a:pPr>
            <a:r>
              <a:rPr lang="en-US" dirty="0"/>
              <a:t>Consultant Selection</a:t>
            </a:r>
          </a:p>
        </p:txBody>
      </p:sp>
      <p:sp>
        <p:nvSpPr>
          <p:cNvPr id="6" name="TextBox 5"/>
          <p:cNvSpPr txBox="1"/>
          <p:nvPr/>
        </p:nvSpPr>
        <p:spPr>
          <a:xfrm>
            <a:off x="1143000" y="4946650"/>
            <a:ext cx="8305800" cy="646113"/>
          </a:xfrm>
          <a:prstGeom prst="rect">
            <a:avLst/>
          </a:prstGeom>
          <a:noFill/>
        </p:spPr>
        <p:txBody>
          <a:bodyPr>
            <a:spAutoFit/>
          </a:bodyPr>
          <a:lstStyle/>
          <a:p>
            <a:pPr marL="571500" indent="-571500">
              <a:buFont typeface="Wingdings" panose="05000000000000000000" pitchFamily="2" charset="2"/>
              <a:buChar char="Ø"/>
              <a:defRPr/>
            </a:pPr>
            <a:r>
              <a:rPr lang="en-US" sz="3600" b="1" dirty="0">
                <a:solidFill>
                  <a:schemeClr val="tx2"/>
                </a:solidFill>
                <a:effectLst>
                  <a:outerShdw blurRad="38100" dist="38100" dir="2700000" algn="tl">
                    <a:srgbClr val="000000"/>
                  </a:outerShdw>
                </a:effectLst>
                <a:latin typeface="+mj-lt"/>
                <a:ea typeface="+mj-ea"/>
                <a:cs typeface="+mj-cs"/>
              </a:rPr>
              <a:t>Individual Consultants</a:t>
            </a:r>
          </a:p>
        </p:txBody>
      </p:sp>
      <p:sp>
        <p:nvSpPr>
          <p:cNvPr id="2" name="Slide Number Placeholder 1"/>
          <p:cNvSpPr>
            <a:spLocks noGrp="1"/>
          </p:cNvSpPr>
          <p:nvPr>
            <p:ph type="sldNum" sz="quarter" idx="12"/>
          </p:nvPr>
        </p:nvSpPr>
        <p:spPr/>
        <p:txBody>
          <a:bodyPr/>
          <a:lstStyle/>
          <a:p>
            <a:fld id="{810707F3-8131-46FA-830A-F3DEA7AA1DF6}" type="slidenum">
              <a:rPr lang="en-US" smtClean="0"/>
              <a:t>44</a:t>
            </a:fld>
            <a:endParaRPr lang="en-US"/>
          </a:p>
        </p:txBody>
      </p:sp>
    </p:spTree>
    <p:extLst>
      <p:ext uri="{BB962C8B-B14F-4D97-AF65-F5344CB8AC3E}">
        <p14:creationId xmlns:p14="http://schemas.microsoft.com/office/powerpoint/2010/main" val="2766844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940497"/>
              </p:ext>
            </p:extLst>
          </p:nvPr>
        </p:nvGraphicFramePr>
        <p:xfrm>
          <a:off x="-1" y="1295400"/>
          <a:ext cx="9144001" cy="5549002"/>
        </p:xfrm>
        <a:graphic>
          <a:graphicData uri="http://schemas.openxmlformats.org/drawingml/2006/table">
            <a:tbl>
              <a:tblPr firstRow="1" bandRow="1">
                <a:tableStyleId>{7DF18680-E054-41AD-8BC1-D1AEF772440D}</a:tableStyleId>
              </a:tblPr>
              <a:tblGrid>
                <a:gridCol w="1729946"/>
                <a:gridCol w="1955611"/>
                <a:gridCol w="1916173"/>
                <a:gridCol w="3542271"/>
              </a:tblGrid>
              <a:tr h="645835">
                <a:tc>
                  <a:txBody>
                    <a:bodyPr/>
                    <a:lstStyle/>
                    <a:p>
                      <a:r>
                        <a:rPr lang="en-US" sz="1800" kern="1200" dirty="0" smtClean="0">
                          <a:effectLst>
                            <a:outerShdw blurRad="38100" dist="38100" dir="2700000" algn="tl">
                              <a:srgbClr val="000000"/>
                            </a:outerShdw>
                          </a:effectLst>
                        </a:rPr>
                        <a:t>Procurement</a:t>
                      </a:r>
                    </a:p>
                    <a:p>
                      <a:r>
                        <a:rPr lang="en-US" sz="1800" kern="1200" dirty="0" smtClean="0">
                          <a:effectLst>
                            <a:outerShdw blurRad="38100" dist="38100" dir="2700000" algn="tl">
                              <a:srgbClr val="000000"/>
                            </a:outerShdw>
                          </a:effectLst>
                        </a:rPr>
                        <a:t>Method</a:t>
                      </a:r>
                      <a:endParaRPr lang="en-US" sz="1800" b="1" kern="1200" dirty="0">
                        <a:solidFill>
                          <a:srgbClr val="0000FF"/>
                        </a:solidFill>
                        <a:effectLst>
                          <a:outerShdw blurRad="38100" dist="38100" dir="2700000" algn="tl">
                            <a:srgbClr val="000000"/>
                          </a:outerShdw>
                        </a:effectLst>
                        <a:latin typeface="+mj-lt"/>
                        <a:ea typeface="+mj-ea"/>
                        <a:cs typeface="+mj-cs"/>
                      </a:endParaRPr>
                    </a:p>
                  </a:txBody>
                  <a:tcPr marL="91434" marR="91434" marT="45688" marB="45688"/>
                </a:tc>
                <a:tc>
                  <a:txBody>
                    <a:bodyPr/>
                    <a:lstStyle/>
                    <a:p>
                      <a:r>
                        <a:rPr lang="en-US" sz="1800" kern="1200" dirty="0" smtClean="0">
                          <a:effectLst>
                            <a:outerShdw blurRad="38100" dist="38100" dir="2700000" algn="tl">
                              <a:srgbClr val="000000"/>
                            </a:outerShdw>
                          </a:effectLst>
                        </a:rPr>
                        <a:t>Prior Review</a:t>
                      </a:r>
                    </a:p>
                    <a:p>
                      <a:r>
                        <a:rPr lang="en-US" sz="1800" kern="1200" dirty="0" smtClean="0">
                          <a:effectLst>
                            <a:outerShdw blurRad="38100" dist="38100" dir="2700000" algn="tl">
                              <a:srgbClr val="000000"/>
                            </a:outerShdw>
                          </a:effectLst>
                        </a:rPr>
                        <a:t>Threshold</a:t>
                      </a:r>
                      <a:endParaRPr lang="en-US" sz="1800" b="1" kern="1200" dirty="0">
                        <a:solidFill>
                          <a:srgbClr val="0000FF"/>
                        </a:solidFill>
                        <a:effectLst>
                          <a:outerShdw blurRad="38100" dist="38100" dir="2700000" algn="tl">
                            <a:srgbClr val="000000"/>
                          </a:outerShdw>
                        </a:effectLst>
                        <a:latin typeface="+mj-lt"/>
                        <a:ea typeface="+mj-ea"/>
                        <a:cs typeface="+mj-cs"/>
                      </a:endParaRPr>
                    </a:p>
                  </a:txBody>
                  <a:tcPr marL="91434" marR="91434" marT="45688" marB="45688"/>
                </a:tc>
                <a:tc>
                  <a:txBody>
                    <a:bodyPr/>
                    <a:lstStyle/>
                    <a:p>
                      <a:r>
                        <a:rPr lang="en-US" sz="1800" kern="1200" dirty="0" smtClean="0">
                          <a:effectLst>
                            <a:outerShdw blurRad="38100" dist="38100" dir="2700000" algn="tl">
                              <a:srgbClr val="000000"/>
                            </a:outerShdw>
                          </a:effectLst>
                        </a:rPr>
                        <a:t>Prior Review by CPMU at</a:t>
                      </a:r>
                      <a:r>
                        <a:rPr lang="en-US" sz="1800" kern="1200" baseline="0" dirty="0" smtClean="0">
                          <a:effectLst>
                            <a:outerShdw blurRad="38100" dist="38100" dir="2700000" algn="tl">
                              <a:srgbClr val="000000"/>
                            </a:outerShdw>
                          </a:effectLst>
                        </a:rPr>
                        <a:t> CWC</a:t>
                      </a:r>
                      <a:endParaRPr lang="en-US" sz="1800" b="1" kern="1200" dirty="0">
                        <a:solidFill>
                          <a:srgbClr val="0000FF"/>
                        </a:solidFill>
                        <a:effectLst>
                          <a:outerShdw blurRad="38100" dist="38100" dir="2700000" algn="tl">
                            <a:srgbClr val="000000"/>
                          </a:outerShdw>
                        </a:effectLst>
                        <a:latin typeface="+mj-lt"/>
                        <a:ea typeface="+mj-ea"/>
                        <a:cs typeface="+mj-cs"/>
                      </a:endParaRPr>
                    </a:p>
                  </a:txBody>
                  <a:tcPr marL="91434" marR="91434" marT="45688" marB="45688"/>
                </a:tc>
                <a:tc>
                  <a:txBody>
                    <a:bodyPr/>
                    <a:lstStyle/>
                    <a:p>
                      <a:r>
                        <a:rPr lang="en-US" sz="1800" kern="1200" dirty="0" smtClean="0">
                          <a:effectLst>
                            <a:outerShdw blurRad="38100" dist="38100" dir="2700000" algn="tl">
                              <a:srgbClr val="000000"/>
                            </a:outerShdw>
                          </a:effectLst>
                        </a:rPr>
                        <a:t>Remarks</a:t>
                      </a:r>
                      <a:endParaRPr lang="en-US" sz="1800" b="1" kern="1200" dirty="0">
                        <a:solidFill>
                          <a:srgbClr val="0000FF"/>
                        </a:solidFill>
                        <a:effectLst>
                          <a:outerShdw blurRad="38100" dist="38100" dir="2700000" algn="tl">
                            <a:srgbClr val="000000"/>
                          </a:outerShdw>
                        </a:effectLst>
                        <a:latin typeface="+mj-lt"/>
                        <a:ea typeface="+mj-ea"/>
                        <a:cs typeface="+mj-cs"/>
                      </a:endParaRPr>
                    </a:p>
                  </a:txBody>
                  <a:tcPr marL="91434" marR="91434" marT="45688" marB="45688"/>
                </a:tc>
              </a:tr>
              <a:tr h="1568548">
                <a:tc>
                  <a:txBody>
                    <a:bodyPr/>
                    <a:lstStyle/>
                    <a:p>
                      <a:r>
                        <a:rPr lang="en-US" sz="1600" dirty="0" smtClean="0"/>
                        <a:t>Goods, IT Systems</a:t>
                      </a:r>
                      <a:r>
                        <a:rPr lang="en-US" sz="1600" baseline="0" dirty="0" smtClean="0"/>
                        <a:t> and Non Consulting Services</a:t>
                      </a:r>
                      <a:endParaRPr lang="en-US" sz="1600" dirty="0"/>
                    </a:p>
                  </a:txBody>
                  <a:tcPr marL="91434" marR="91434" marT="45688" marB="45688"/>
                </a:tc>
                <a:tc>
                  <a:txBody>
                    <a:bodyPr/>
                    <a:lstStyle/>
                    <a:p>
                      <a:r>
                        <a:rPr lang="en-US" sz="1600" dirty="0" smtClean="0"/>
                        <a:t>&gt;=</a:t>
                      </a:r>
                      <a:r>
                        <a:rPr lang="en-US" sz="1600" baseline="0" dirty="0" smtClean="0"/>
                        <a:t> US$ 500,000</a:t>
                      </a:r>
                      <a:endParaRPr lang="en-US" sz="1600" dirty="0"/>
                    </a:p>
                  </a:txBody>
                  <a:tcPr marL="91434" marR="91434" marT="45688" marB="45688"/>
                </a:tc>
                <a:tc>
                  <a:txBody>
                    <a:bodyPr/>
                    <a:lstStyle/>
                    <a:p>
                      <a:r>
                        <a:rPr lang="en-US" sz="1600" dirty="0" smtClean="0"/>
                        <a:t>US$ 200,000 &lt;= contracts </a:t>
                      </a:r>
                    </a:p>
                    <a:p>
                      <a:r>
                        <a:rPr lang="en-US" sz="1600" dirty="0" smtClean="0"/>
                        <a:t>&lt; US $ 500,000</a:t>
                      </a:r>
                      <a:endParaRPr lang="en-US" sz="1600" dirty="0"/>
                    </a:p>
                  </a:txBody>
                  <a:tcPr marL="91434" marR="91434" marT="45688" marB="45688"/>
                </a:tc>
                <a:tc>
                  <a:txBody>
                    <a:bodyPr/>
                    <a:lstStyle/>
                    <a:p>
                      <a:r>
                        <a:rPr lang="en-US" sz="1600" dirty="0" smtClean="0"/>
                        <a:t>In</a:t>
                      </a:r>
                      <a:r>
                        <a:rPr lang="en-US" sz="1600" baseline="0" dirty="0" smtClean="0"/>
                        <a:t> addition first contract respective of the value for both ICB and NCB for goods, IT Systems and Non Consulting Services will be subject to Prior Review by the Bank for each implementing agency</a:t>
                      </a:r>
                      <a:endParaRPr lang="en-US" sz="1600" dirty="0"/>
                    </a:p>
                  </a:txBody>
                  <a:tcPr marL="91434" marR="91434" marT="45688" marB="45688"/>
                </a:tc>
              </a:tr>
              <a:tr h="1568548">
                <a:tc>
                  <a:txBody>
                    <a:bodyPr/>
                    <a:lstStyle/>
                    <a:p>
                      <a:r>
                        <a:rPr lang="en-US" sz="1600" dirty="0" smtClean="0"/>
                        <a:t>Works,</a:t>
                      </a:r>
                      <a:r>
                        <a:rPr lang="en-US" sz="1600" baseline="0" dirty="0" smtClean="0"/>
                        <a:t> Supply &amp; Installation</a:t>
                      </a:r>
                      <a:endParaRPr lang="en-US" sz="1600" dirty="0"/>
                    </a:p>
                  </a:txBody>
                  <a:tcPr marL="91434" marR="91434" marT="45688" marB="45688"/>
                </a:tc>
                <a:tc>
                  <a:txBody>
                    <a:bodyPr/>
                    <a:lstStyle/>
                    <a:p>
                      <a:r>
                        <a:rPr lang="en-US" sz="1600" dirty="0" smtClean="0"/>
                        <a:t>&gt;=</a:t>
                      </a:r>
                      <a:r>
                        <a:rPr lang="en-US" sz="1600" baseline="0" dirty="0" smtClean="0"/>
                        <a:t> US$ 5,000,000</a:t>
                      </a:r>
                      <a:endParaRPr lang="en-US" sz="1600" dirty="0"/>
                    </a:p>
                  </a:txBody>
                  <a:tcPr marL="91434" marR="91434" marT="45688" marB="45688"/>
                </a:tc>
                <a:tc>
                  <a:txBody>
                    <a:bodyPr/>
                    <a:lstStyle/>
                    <a:p>
                      <a:r>
                        <a:rPr lang="en-US" sz="1600" dirty="0" smtClean="0"/>
                        <a:t>US$ 100,000 &lt;= contracts </a:t>
                      </a:r>
                    </a:p>
                    <a:p>
                      <a:r>
                        <a:rPr lang="en-US" sz="1600" dirty="0" smtClean="0"/>
                        <a:t>&lt; US $ 5,000,000</a:t>
                      </a:r>
                    </a:p>
                    <a:p>
                      <a:endParaRPr lang="en-US" sz="1600" dirty="0"/>
                    </a:p>
                  </a:txBody>
                  <a:tcPr marL="91434" marR="91434" marT="45688" marB="456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a:t>
                      </a:r>
                      <a:r>
                        <a:rPr lang="en-US" sz="1600" baseline="0" dirty="0" smtClean="0"/>
                        <a:t> addition first contract respective of the value for both ICB and NCB for goods for Works and Supply &amp; Installation will be subject to Prior Review by the Bank for each implementing agency</a:t>
                      </a:r>
                      <a:endParaRPr lang="en-US" sz="1600" dirty="0" smtClean="0"/>
                    </a:p>
                  </a:txBody>
                  <a:tcPr marL="91434" marR="91434" marT="45688" marB="45688"/>
                </a:tc>
              </a:tr>
              <a:tr h="699335">
                <a:tc>
                  <a:txBody>
                    <a:bodyPr/>
                    <a:lstStyle/>
                    <a:p>
                      <a:r>
                        <a:rPr lang="en-US" sz="1600" dirty="0" smtClean="0"/>
                        <a:t>Direct</a:t>
                      </a:r>
                      <a:r>
                        <a:rPr lang="en-US" sz="1600" baseline="0" dirty="0" smtClean="0"/>
                        <a:t> Contracting</a:t>
                      </a:r>
                      <a:endParaRPr lang="en-US" sz="1600" dirty="0"/>
                    </a:p>
                  </a:txBody>
                  <a:tcPr marL="91434" marR="91434" marT="45688" marB="45688"/>
                </a:tc>
                <a:tc>
                  <a:txBody>
                    <a:bodyPr/>
                    <a:lstStyle/>
                    <a:p>
                      <a:r>
                        <a:rPr lang="en-US" sz="1600" dirty="0" smtClean="0"/>
                        <a:t>All contracts wherein the estimate is less than USD 10,000</a:t>
                      </a:r>
                      <a:endParaRPr lang="en-US" sz="1600" dirty="0"/>
                    </a:p>
                  </a:txBody>
                  <a:tcPr marL="91434" marR="91434" marT="45688" marB="45688"/>
                </a:tc>
                <a:tc>
                  <a:txBody>
                    <a:bodyPr/>
                    <a:lstStyle/>
                    <a:p>
                      <a:r>
                        <a:rPr lang="en-US" sz="1600" dirty="0" smtClean="0"/>
                        <a:t>NIL</a:t>
                      </a:r>
                      <a:endParaRPr lang="en-US" sz="1600" dirty="0"/>
                    </a:p>
                  </a:txBody>
                  <a:tcPr marL="91434" marR="91434" marT="45688" marB="45688"/>
                </a:tc>
                <a:tc>
                  <a:txBody>
                    <a:bodyPr/>
                    <a:lstStyle/>
                    <a:p>
                      <a:endParaRPr lang="en-US" sz="1600" dirty="0"/>
                    </a:p>
                  </a:txBody>
                  <a:tcPr marL="91434" marR="91434" marT="45688" marB="45688"/>
                </a:tc>
              </a:tr>
              <a:tr h="699335">
                <a:tc>
                  <a:txBody>
                    <a:bodyPr/>
                    <a:lstStyle/>
                    <a:p>
                      <a:r>
                        <a:rPr lang="en-US" sz="1600" dirty="0" smtClean="0"/>
                        <a:t>Force</a:t>
                      </a:r>
                      <a:r>
                        <a:rPr lang="en-US" sz="1600" baseline="0" dirty="0" smtClean="0"/>
                        <a:t> Account</a:t>
                      </a:r>
                      <a:endParaRPr lang="en-US" sz="1600" dirty="0"/>
                    </a:p>
                  </a:txBody>
                  <a:tcPr marL="91434" marR="91434" marT="45688" marB="45688"/>
                </a:tc>
                <a:tc>
                  <a:txBody>
                    <a:bodyPr/>
                    <a:lstStyle/>
                    <a:p>
                      <a:r>
                        <a:rPr lang="en-US" sz="1600" dirty="0" smtClean="0"/>
                        <a:t>All contracts irrespective</a:t>
                      </a:r>
                      <a:r>
                        <a:rPr lang="en-US" sz="1600" baseline="0" dirty="0" smtClean="0"/>
                        <a:t> of value</a:t>
                      </a:r>
                      <a:endParaRPr lang="en-US" sz="1600" dirty="0"/>
                    </a:p>
                  </a:txBody>
                  <a:tcPr marL="91434" marR="91434" marT="45688" marB="45688"/>
                </a:tc>
                <a:tc>
                  <a:txBody>
                    <a:bodyPr/>
                    <a:lstStyle/>
                    <a:p>
                      <a:r>
                        <a:rPr lang="en-US" sz="1600" dirty="0" smtClean="0"/>
                        <a:t>NIL</a:t>
                      </a:r>
                      <a:endParaRPr lang="en-US" sz="1600" dirty="0"/>
                    </a:p>
                  </a:txBody>
                  <a:tcPr marL="91434" marR="91434" marT="45688" marB="45688"/>
                </a:tc>
                <a:tc>
                  <a:txBody>
                    <a:bodyPr/>
                    <a:lstStyle/>
                    <a:p>
                      <a:endParaRPr lang="en-US" sz="1600" dirty="0"/>
                    </a:p>
                  </a:txBody>
                  <a:tcPr marL="91434" marR="91434" marT="45688" marB="45688"/>
                </a:tc>
              </a:tr>
            </a:tbl>
          </a:graphicData>
        </a:graphic>
      </p:graphicFrame>
      <p:sp>
        <p:nvSpPr>
          <p:cNvPr id="5" name="Rectangle 2"/>
          <p:cNvSpPr txBox="1">
            <a:spLocks noChangeArrowheads="1"/>
          </p:cNvSpPr>
          <p:nvPr/>
        </p:nvSpPr>
        <p:spPr>
          <a:xfrm>
            <a:off x="228600" y="76200"/>
            <a:ext cx="8458200" cy="1143000"/>
          </a:xfrm>
          <a:prstGeom prst="rect">
            <a:avLst/>
          </a:prstGeom>
        </p:spPr>
        <p:txBody>
          <a:bodyPr lIns="90488" tIns="44450" rIns="90488" bIns="44450"/>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defRPr/>
            </a:pPr>
            <a:r>
              <a:rPr lang="en-US" sz="3600" dirty="0">
                <a:solidFill>
                  <a:schemeClr val="bg1"/>
                </a:solidFill>
              </a:rPr>
              <a:t>Prior Review Threshold for Procurement of Works, Goods and IT System   </a:t>
            </a:r>
          </a:p>
        </p:txBody>
      </p:sp>
      <p:sp>
        <p:nvSpPr>
          <p:cNvPr id="2" name="Slide Number Placeholder 1"/>
          <p:cNvSpPr>
            <a:spLocks noGrp="1"/>
          </p:cNvSpPr>
          <p:nvPr>
            <p:ph type="sldNum" sz="quarter" idx="12"/>
          </p:nvPr>
        </p:nvSpPr>
        <p:spPr/>
        <p:txBody>
          <a:bodyPr/>
          <a:lstStyle/>
          <a:p>
            <a:fld id="{810707F3-8131-46FA-830A-F3DEA7AA1DF6}" type="slidenum">
              <a:rPr lang="en-US" smtClean="0"/>
              <a:t>45</a:t>
            </a:fld>
            <a:endParaRPr lang="en-US"/>
          </a:p>
        </p:txBody>
      </p:sp>
    </p:spTree>
    <p:extLst>
      <p:ext uri="{BB962C8B-B14F-4D97-AF65-F5344CB8AC3E}">
        <p14:creationId xmlns:p14="http://schemas.microsoft.com/office/powerpoint/2010/main" val="1029272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95271879"/>
              </p:ext>
            </p:extLst>
          </p:nvPr>
        </p:nvGraphicFramePr>
        <p:xfrm>
          <a:off x="228600" y="1676400"/>
          <a:ext cx="8764588" cy="4114800"/>
        </p:xfrm>
        <a:graphic>
          <a:graphicData uri="http://schemas.openxmlformats.org/drawingml/2006/table">
            <a:tbl>
              <a:tblPr firstRow="1" bandRow="1">
                <a:tableStyleId>{7DF18680-E054-41AD-8BC1-D1AEF772440D}</a:tableStyleId>
              </a:tblPr>
              <a:tblGrid>
                <a:gridCol w="1658166"/>
                <a:gridCol w="1737125"/>
                <a:gridCol w="1974006"/>
                <a:gridCol w="3395291"/>
              </a:tblGrid>
              <a:tr h="914354">
                <a:tc>
                  <a:txBody>
                    <a:bodyPr/>
                    <a:lstStyle/>
                    <a:p>
                      <a:r>
                        <a:rPr lang="en-US" sz="1800" kern="1200" dirty="0" smtClean="0">
                          <a:effectLst>
                            <a:outerShdw blurRad="38100" dist="38100" dir="2700000" algn="tl">
                              <a:srgbClr val="000000"/>
                            </a:outerShdw>
                          </a:effectLst>
                        </a:rPr>
                        <a:t>Selection</a:t>
                      </a:r>
                    </a:p>
                    <a:p>
                      <a:r>
                        <a:rPr lang="en-US" sz="1800" kern="1200" dirty="0" smtClean="0">
                          <a:effectLst>
                            <a:outerShdw blurRad="38100" dist="38100" dir="2700000" algn="tl">
                              <a:srgbClr val="000000"/>
                            </a:outerShdw>
                          </a:effectLst>
                        </a:rPr>
                        <a:t>Method</a:t>
                      </a:r>
                      <a:endParaRPr lang="en-US" sz="1800" b="1" kern="1200" dirty="0">
                        <a:solidFill>
                          <a:srgbClr val="0000FF"/>
                        </a:solidFill>
                        <a:effectLst>
                          <a:outerShdw blurRad="38100" dist="38100" dir="2700000" algn="tl">
                            <a:srgbClr val="000000"/>
                          </a:outerShdw>
                        </a:effectLst>
                        <a:latin typeface="+mj-lt"/>
                        <a:ea typeface="+mj-ea"/>
                        <a:cs typeface="+mj-cs"/>
                      </a:endParaRPr>
                    </a:p>
                  </a:txBody>
                  <a:tcPr marL="91434" marR="91434" marT="45725" marB="45725"/>
                </a:tc>
                <a:tc>
                  <a:txBody>
                    <a:bodyPr/>
                    <a:lstStyle/>
                    <a:p>
                      <a:r>
                        <a:rPr lang="en-US" sz="1800" kern="1200" dirty="0" smtClean="0">
                          <a:effectLst>
                            <a:outerShdw blurRad="38100" dist="38100" dir="2700000" algn="tl">
                              <a:srgbClr val="000000"/>
                            </a:outerShdw>
                          </a:effectLst>
                        </a:rPr>
                        <a:t>Prior Review</a:t>
                      </a:r>
                    </a:p>
                    <a:p>
                      <a:r>
                        <a:rPr lang="en-US" sz="1800" kern="1200" dirty="0" smtClean="0">
                          <a:effectLst>
                            <a:outerShdw blurRad="38100" dist="38100" dir="2700000" algn="tl">
                              <a:srgbClr val="000000"/>
                            </a:outerShdw>
                          </a:effectLst>
                        </a:rPr>
                        <a:t>Threshold</a:t>
                      </a:r>
                      <a:endParaRPr lang="en-US" sz="1800" b="1" kern="1200" dirty="0">
                        <a:solidFill>
                          <a:srgbClr val="0000FF"/>
                        </a:solidFill>
                        <a:effectLst>
                          <a:outerShdw blurRad="38100" dist="38100" dir="2700000" algn="tl">
                            <a:srgbClr val="000000"/>
                          </a:outerShdw>
                        </a:effectLst>
                        <a:latin typeface="+mj-lt"/>
                        <a:ea typeface="+mj-ea"/>
                        <a:cs typeface="+mj-cs"/>
                      </a:endParaRPr>
                    </a:p>
                  </a:txBody>
                  <a:tcPr marL="91434" marR="91434" marT="45725" marB="45725"/>
                </a:tc>
                <a:tc>
                  <a:txBody>
                    <a:bodyPr/>
                    <a:lstStyle/>
                    <a:p>
                      <a:r>
                        <a:rPr lang="en-US" sz="1800" kern="1200" dirty="0" smtClean="0">
                          <a:effectLst>
                            <a:outerShdw blurRad="38100" dist="38100" dir="2700000" algn="tl">
                              <a:srgbClr val="000000"/>
                            </a:outerShdw>
                          </a:effectLst>
                        </a:rPr>
                        <a:t>Prior Review by CPMU at</a:t>
                      </a:r>
                      <a:r>
                        <a:rPr lang="en-US" sz="1800" kern="1200" baseline="0" dirty="0" smtClean="0">
                          <a:effectLst>
                            <a:outerShdw blurRad="38100" dist="38100" dir="2700000" algn="tl">
                              <a:srgbClr val="000000"/>
                            </a:outerShdw>
                          </a:effectLst>
                        </a:rPr>
                        <a:t> CWC</a:t>
                      </a:r>
                      <a:endParaRPr lang="en-US" sz="1800" b="1" kern="1200" dirty="0">
                        <a:solidFill>
                          <a:srgbClr val="0000FF"/>
                        </a:solidFill>
                        <a:effectLst>
                          <a:outerShdw blurRad="38100" dist="38100" dir="2700000" algn="tl">
                            <a:srgbClr val="000000"/>
                          </a:outerShdw>
                        </a:effectLst>
                        <a:latin typeface="+mj-lt"/>
                        <a:ea typeface="+mj-ea"/>
                        <a:cs typeface="+mj-cs"/>
                      </a:endParaRPr>
                    </a:p>
                  </a:txBody>
                  <a:tcPr marL="91434" marR="91434" marT="45725" marB="45725"/>
                </a:tc>
                <a:tc>
                  <a:txBody>
                    <a:bodyPr/>
                    <a:lstStyle/>
                    <a:p>
                      <a:r>
                        <a:rPr lang="en-US" sz="1800" kern="1200" dirty="0" smtClean="0">
                          <a:effectLst>
                            <a:outerShdw blurRad="38100" dist="38100" dir="2700000" algn="tl">
                              <a:srgbClr val="000000"/>
                            </a:outerShdw>
                          </a:effectLst>
                        </a:rPr>
                        <a:t>Remarks</a:t>
                      </a:r>
                      <a:endParaRPr lang="en-US" sz="1800" b="1" kern="1200" dirty="0">
                        <a:solidFill>
                          <a:srgbClr val="0000FF"/>
                        </a:solidFill>
                        <a:effectLst>
                          <a:outerShdw blurRad="38100" dist="38100" dir="2700000" algn="tl">
                            <a:srgbClr val="000000"/>
                          </a:outerShdw>
                        </a:effectLst>
                        <a:latin typeface="+mj-lt"/>
                        <a:ea typeface="+mj-ea"/>
                        <a:cs typeface="+mj-cs"/>
                      </a:endParaRPr>
                    </a:p>
                  </a:txBody>
                  <a:tcPr marL="91434" marR="91434" marT="45725" marB="45725"/>
                </a:tc>
              </a:tr>
              <a:tr h="1798214">
                <a:tc>
                  <a:txBody>
                    <a:bodyPr/>
                    <a:lstStyle/>
                    <a:p>
                      <a:r>
                        <a:rPr lang="en-US" sz="1600" dirty="0" smtClean="0"/>
                        <a:t>Competitive Methods</a:t>
                      </a:r>
                    </a:p>
                    <a:p>
                      <a:r>
                        <a:rPr lang="en-US" sz="1600" dirty="0" smtClean="0"/>
                        <a:t>(Firms]</a:t>
                      </a:r>
                      <a:endParaRPr lang="en-US" sz="1600" dirty="0"/>
                    </a:p>
                  </a:txBody>
                  <a:tcPr marL="91434" marR="91434" marT="45725" marB="45725"/>
                </a:tc>
                <a:tc>
                  <a:txBody>
                    <a:bodyPr/>
                    <a:lstStyle/>
                    <a:p>
                      <a:r>
                        <a:rPr lang="en-US" sz="1600" dirty="0" smtClean="0"/>
                        <a:t>&gt;=</a:t>
                      </a:r>
                      <a:r>
                        <a:rPr lang="en-US" sz="1600" baseline="0" dirty="0" smtClean="0"/>
                        <a:t> US$ 200,000</a:t>
                      </a:r>
                      <a:endParaRPr lang="en-US" sz="1600" dirty="0"/>
                    </a:p>
                  </a:txBody>
                  <a:tcPr marL="91434" marR="91434" marT="45725" marB="45725"/>
                </a:tc>
                <a:tc>
                  <a:txBody>
                    <a:bodyPr/>
                    <a:lstStyle/>
                    <a:p>
                      <a:r>
                        <a:rPr lang="en-US" sz="1600" dirty="0" smtClean="0"/>
                        <a:t>&gt;US$ 50,000 and</a:t>
                      </a:r>
                    </a:p>
                    <a:p>
                      <a:r>
                        <a:rPr lang="en-US" sz="1600" dirty="0" smtClean="0"/>
                        <a:t>&lt; US $ 100,000</a:t>
                      </a:r>
                      <a:endParaRPr lang="en-US" sz="1600" dirty="0"/>
                    </a:p>
                  </a:txBody>
                  <a:tcPr marL="91434" marR="91434" marT="45725" marB="45725"/>
                </a:tc>
                <a:tc>
                  <a:txBody>
                    <a:bodyPr/>
                    <a:lstStyle/>
                    <a:p>
                      <a:r>
                        <a:rPr lang="en-US" sz="1600" dirty="0" smtClean="0"/>
                        <a:t>In</a:t>
                      </a:r>
                      <a:r>
                        <a:rPr lang="en-US" sz="1600" baseline="0" dirty="0" smtClean="0"/>
                        <a:t> addition first contract respective of the value for each method of section [QCBS Time based, QCBS-Lump sum, QBS, FBS and Least Cost to be prior reviewed by the Bank for each implementing agency</a:t>
                      </a:r>
                    </a:p>
                  </a:txBody>
                  <a:tcPr marL="91434" marR="91434" marT="45725" marB="45725"/>
                </a:tc>
              </a:tr>
              <a:tr h="823049">
                <a:tc>
                  <a:txBody>
                    <a:bodyPr/>
                    <a:lstStyle/>
                    <a:p>
                      <a:r>
                        <a:rPr lang="en-US" sz="1600" dirty="0" smtClean="0"/>
                        <a:t>Single</a:t>
                      </a:r>
                      <a:r>
                        <a:rPr lang="en-US" sz="1600" baseline="0" dirty="0" smtClean="0"/>
                        <a:t> Source</a:t>
                      </a:r>
                      <a:endParaRPr lang="en-US" sz="1600" dirty="0"/>
                    </a:p>
                  </a:txBody>
                  <a:tcPr marL="91434" marR="91434" marT="45725" marB="45725"/>
                </a:tc>
                <a:tc>
                  <a:txBody>
                    <a:bodyPr/>
                    <a:lstStyle/>
                    <a:p>
                      <a:r>
                        <a:rPr lang="en-US" sz="1600" dirty="0" smtClean="0"/>
                        <a:t>All</a:t>
                      </a:r>
                      <a:endParaRPr lang="en-US" sz="1600" dirty="0"/>
                    </a:p>
                  </a:txBody>
                  <a:tcPr marL="91434" marR="91434" marT="45725" marB="45725"/>
                </a:tc>
                <a:tc>
                  <a:txBody>
                    <a:bodyPr/>
                    <a:lstStyle/>
                    <a:p>
                      <a:r>
                        <a:rPr lang="en-US" sz="1600" dirty="0" smtClean="0"/>
                        <a:t>NIL</a:t>
                      </a:r>
                      <a:endParaRPr lang="en-US" sz="1600" dirty="0"/>
                    </a:p>
                  </a:txBody>
                  <a:tcPr marL="91434" marR="91434" marT="45725" marB="45725"/>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All single source</a:t>
                      </a:r>
                      <a:r>
                        <a:rPr lang="en-US" sz="1600" baseline="0" dirty="0" smtClean="0"/>
                        <a:t> contracts shall be subject to prior review by the Bank except when estimate is less than USD 10,000</a:t>
                      </a:r>
                      <a:endParaRPr lang="en-US" sz="1600" dirty="0" smtClean="0"/>
                    </a:p>
                  </a:txBody>
                  <a:tcPr marL="91434" marR="91434" marT="45725" marB="45725"/>
                </a:tc>
              </a:tr>
              <a:tr h="579183">
                <a:tc>
                  <a:txBody>
                    <a:bodyPr/>
                    <a:lstStyle/>
                    <a:p>
                      <a:r>
                        <a:rPr lang="en-US" sz="1600" baseline="0" dirty="0" smtClean="0"/>
                        <a:t>Individual </a:t>
                      </a:r>
                    </a:p>
                    <a:p>
                      <a:r>
                        <a:rPr lang="en-US" sz="1600" dirty="0" smtClean="0"/>
                        <a:t>Consultants</a:t>
                      </a:r>
                      <a:endParaRPr lang="en-US" sz="1600" dirty="0"/>
                    </a:p>
                  </a:txBody>
                  <a:tcPr marL="91434" marR="91434" marT="45725" marB="45725"/>
                </a:tc>
                <a:tc>
                  <a:txBody>
                    <a:bodyPr/>
                    <a:lstStyle/>
                    <a:p>
                      <a:r>
                        <a:rPr lang="en-US" sz="1600" dirty="0" smtClean="0"/>
                        <a:t>&gt; US $ 100,000</a:t>
                      </a:r>
                      <a:endParaRPr lang="en-US" sz="1600" dirty="0"/>
                    </a:p>
                  </a:txBody>
                  <a:tcPr marL="91434" marR="91434" marT="45725" marB="45725"/>
                </a:tc>
                <a:tc>
                  <a:txBody>
                    <a:bodyPr/>
                    <a:lstStyle/>
                    <a:p>
                      <a:r>
                        <a:rPr lang="en-US" sz="1600" dirty="0" smtClean="0"/>
                        <a:t>&gt;US $ 10,000 and</a:t>
                      </a:r>
                    </a:p>
                    <a:p>
                      <a:r>
                        <a:rPr lang="en-US" sz="1600" dirty="0" smtClean="0"/>
                        <a:t>&lt; US $ 20,000</a:t>
                      </a:r>
                      <a:endParaRPr lang="en-US" sz="1600" dirty="0"/>
                    </a:p>
                  </a:txBody>
                  <a:tcPr marL="91434" marR="91434" marT="45725" marB="45725"/>
                </a:tc>
                <a:tc vMerge="1">
                  <a:txBody>
                    <a:bodyPr/>
                    <a:lstStyle/>
                    <a:p>
                      <a:endParaRPr lang="en-US" sz="1600" dirty="0"/>
                    </a:p>
                  </a:txBody>
                  <a:tcPr marL="91434" marR="91434" marT="45725" marB="45725"/>
                </a:tc>
              </a:tr>
            </a:tbl>
          </a:graphicData>
        </a:graphic>
      </p:graphicFrame>
      <p:sp>
        <p:nvSpPr>
          <p:cNvPr id="5" name="Rectangle 2"/>
          <p:cNvSpPr txBox="1">
            <a:spLocks noChangeArrowheads="1"/>
          </p:cNvSpPr>
          <p:nvPr/>
        </p:nvSpPr>
        <p:spPr>
          <a:xfrm>
            <a:off x="228600" y="152400"/>
            <a:ext cx="8458200" cy="1143000"/>
          </a:xfrm>
          <a:prstGeom prst="rect">
            <a:avLst/>
          </a:prstGeom>
        </p:spPr>
        <p:txBody>
          <a:bodyPr lIns="90488" tIns="44450" rIns="90488" bIns="44450"/>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defRPr/>
            </a:pPr>
            <a:r>
              <a:rPr lang="en-US" sz="3600" dirty="0" smtClean="0">
                <a:solidFill>
                  <a:schemeClr val="bg1"/>
                </a:solidFill>
              </a:rPr>
              <a:t>Prior Review Threshold for Procurement of Consultancies</a:t>
            </a:r>
            <a:endParaRPr lang="en-US" sz="3600" dirty="0">
              <a:solidFill>
                <a:schemeClr val="bg1"/>
              </a:solidFill>
            </a:endParaRPr>
          </a:p>
        </p:txBody>
      </p:sp>
      <p:sp>
        <p:nvSpPr>
          <p:cNvPr id="2" name="Slide Number Placeholder 1"/>
          <p:cNvSpPr>
            <a:spLocks noGrp="1"/>
          </p:cNvSpPr>
          <p:nvPr>
            <p:ph type="sldNum" sz="quarter" idx="12"/>
          </p:nvPr>
        </p:nvSpPr>
        <p:spPr/>
        <p:txBody>
          <a:bodyPr/>
          <a:lstStyle/>
          <a:p>
            <a:fld id="{810707F3-8131-46FA-830A-F3DEA7AA1DF6}" type="slidenum">
              <a:rPr lang="en-US" smtClean="0"/>
              <a:t>46</a:t>
            </a:fld>
            <a:endParaRPr lang="en-US"/>
          </a:p>
        </p:txBody>
      </p:sp>
    </p:spTree>
    <p:extLst>
      <p:ext uri="{BB962C8B-B14F-4D97-AF65-F5344CB8AC3E}">
        <p14:creationId xmlns:p14="http://schemas.microsoft.com/office/powerpoint/2010/main" val="231826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336497"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10707F3-8131-46FA-830A-F3DEA7AA1DF6}" type="slidenum">
              <a:rPr lang="en-US" smtClean="0"/>
              <a:t>47</a:t>
            </a:fld>
            <a:endParaRPr lang="en-US"/>
          </a:p>
        </p:txBody>
      </p:sp>
    </p:spTree>
    <p:extLst>
      <p:ext uri="{BB962C8B-B14F-4D97-AF65-F5344CB8AC3E}">
        <p14:creationId xmlns:p14="http://schemas.microsoft.com/office/powerpoint/2010/main" val="424629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810707F3-8131-46FA-830A-F3DEA7AA1DF6}" type="slidenum">
              <a:rPr lang="en-US" smtClean="0"/>
              <a:t>48</a:t>
            </a:fld>
            <a:endParaRPr lang="en-US"/>
          </a:p>
        </p:txBody>
      </p:sp>
    </p:spTree>
    <p:extLst>
      <p:ext uri="{BB962C8B-B14F-4D97-AF65-F5344CB8AC3E}">
        <p14:creationId xmlns:p14="http://schemas.microsoft.com/office/powerpoint/2010/main" val="292062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581400"/>
            <a:ext cx="3581400" cy="1477328"/>
          </a:xfrm>
          <a:prstGeom prst="rect">
            <a:avLst/>
          </a:prstGeom>
          <a:noFill/>
        </p:spPr>
        <p:txBody>
          <a:bodyPr wrap="square" rtlCol="0">
            <a:spAutoFit/>
          </a:bodyPr>
          <a:lstStyle/>
          <a:p>
            <a:pPr>
              <a:lnSpc>
                <a:spcPct val="150000"/>
              </a:lnSpc>
            </a:pPr>
            <a:r>
              <a:rPr lang="en-US" sz="2000" dirty="0"/>
              <a:t>India represents 60% of the commitments, although 36 % of the projects</a:t>
            </a:r>
            <a:endParaRPr lang="en-US" sz="2000"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81401"/>
            <a:ext cx="5715000" cy="240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880731"/>
            <a:ext cx="6438509" cy="254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016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09972" y="2584409"/>
            <a:ext cx="1761596" cy="447026"/>
          </a:xfrm>
          <a:custGeom>
            <a:avLst/>
            <a:gdLst>
              <a:gd name="connsiteX0" fmla="*/ 0 w 1196987"/>
              <a:gd name="connsiteY0" fmla="*/ 0 h 447026"/>
              <a:gd name="connsiteX1" fmla="*/ 1196987 w 1196987"/>
              <a:gd name="connsiteY1" fmla="*/ 0 h 447026"/>
              <a:gd name="connsiteX2" fmla="*/ 1196987 w 1196987"/>
              <a:gd name="connsiteY2" fmla="*/ 447026 h 447026"/>
              <a:gd name="connsiteX3" fmla="*/ 0 w 1196987"/>
              <a:gd name="connsiteY3" fmla="*/ 447026 h 447026"/>
              <a:gd name="connsiteX4" fmla="*/ 0 w 1196987"/>
              <a:gd name="connsiteY4" fmla="*/ 0 h 447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987" h="447026">
                <a:moveTo>
                  <a:pt x="0" y="0"/>
                </a:moveTo>
                <a:lnTo>
                  <a:pt x="1196987" y="0"/>
                </a:lnTo>
                <a:lnTo>
                  <a:pt x="1196987" y="447026"/>
                </a:lnTo>
                <a:lnTo>
                  <a:pt x="0" y="4470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2400" b="1" dirty="0"/>
              <a:t>Procurement</a:t>
            </a:r>
            <a:endParaRPr lang="en-US" sz="2400" b="1" dirty="0"/>
          </a:p>
        </p:txBody>
      </p:sp>
      <p:sp>
        <p:nvSpPr>
          <p:cNvPr id="15" name="Freeform 14"/>
          <p:cNvSpPr/>
          <p:nvPr/>
        </p:nvSpPr>
        <p:spPr>
          <a:xfrm>
            <a:off x="2288227" y="4334898"/>
            <a:ext cx="1885764" cy="599427"/>
          </a:xfrm>
          <a:custGeom>
            <a:avLst/>
            <a:gdLst>
              <a:gd name="connsiteX0" fmla="*/ 0 w 1371603"/>
              <a:gd name="connsiteY0" fmla="*/ 0 h 599427"/>
              <a:gd name="connsiteX1" fmla="*/ 1371603 w 1371603"/>
              <a:gd name="connsiteY1" fmla="*/ 0 h 599427"/>
              <a:gd name="connsiteX2" fmla="*/ 1371603 w 1371603"/>
              <a:gd name="connsiteY2" fmla="*/ 599427 h 599427"/>
              <a:gd name="connsiteX3" fmla="*/ 0 w 1371603"/>
              <a:gd name="connsiteY3" fmla="*/ 599427 h 599427"/>
              <a:gd name="connsiteX4" fmla="*/ 0 w 1371603"/>
              <a:gd name="connsiteY4" fmla="*/ 0 h 59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3" h="599427">
                <a:moveTo>
                  <a:pt x="0" y="0"/>
                </a:moveTo>
                <a:lnTo>
                  <a:pt x="1371603" y="0"/>
                </a:lnTo>
                <a:lnTo>
                  <a:pt x="1371603" y="599427"/>
                </a:lnTo>
                <a:lnTo>
                  <a:pt x="0" y="599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2400" b="1" dirty="0"/>
              <a:t>Spend analysis</a:t>
            </a:r>
          </a:p>
        </p:txBody>
      </p:sp>
      <p:cxnSp>
        <p:nvCxnSpPr>
          <p:cNvPr id="20" name="Straight Arrow Connector 19"/>
          <p:cNvCxnSpPr/>
          <p:nvPr/>
        </p:nvCxnSpPr>
        <p:spPr>
          <a:xfrm>
            <a:off x="4828682" y="3144893"/>
            <a:ext cx="1292619" cy="10825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73370" y="3144893"/>
            <a:ext cx="1131940" cy="10825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075186" y="3663397"/>
            <a:ext cx="1469045" cy="523220"/>
          </a:xfrm>
          <a:prstGeom prst="rect">
            <a:avLst/>
          </a:prstGeom>
          <a:noFill/>
        </p:spPr>
        <p:txBody>
          <a:bodyPr wrap="square" rtlCol="0">
            <a:spAutoFit/>
          </a:bodyPr>
          <a:lstStyle/>
          <a:p>
            <a:pPr algn="ctr"/>
            <a:r>
              <a:rPr lang="en-US" sz="2800" b="1" dirty="0"/>
              <a:t>Policies</a:t>
            </a:r>
            <a:endParaRPr lang="en-US" sz="2800" b="1" dirty="0"/>
          </a:p>
        </p:txBody>
      </p:sp>
      <p:grpSp>
        <p:nvGrpSpPr>
          <p:cNvPr id="131" name="Group 130"/>
          <p:cNvGrpSpPr/>
          <p:nvPr/>
        </p:nvGrpSpPr>
        <p:grpSpPr>
          <a:xfrm>
            <a:off x="2906937" y="1769504"/>
            <a:ext cx="4116395" cy="845683"/>
            <a:chOff x="2670805" y="369360"/>
            <a:chExt cx="4463150" cy="1052909"/>
          </a:xfrm>
        </p:grpSpPr>
        <p:sp>
          <p:nvSpPr>
            <p:cNvPr id="25" name="TextBox 24"/>
            <p:cNvSpPr txBox="1"/>
            <p:nvPr/>
          </p:nvSpPr>
          <p:spPr>
            <a:xfrm>
              <a:off x="2670805" y="391920"/>
              <a:ext cx="1957757" cy="459833"/>
            </a:xfrm>
            <a:prstGeom prst="rect">
              <a:avLst/>
            </a:prstGeom>
            <a:noFill/>
          </p:spPr>
          <p:txBody>
            <a:bodyPr wrap="square" rtlCol="0">
              <a:spAutoFit/>
            </a:bodyPr>
            <a:lstStyle>
              <a:defPPr>
                <a:defRPr lang="en-US"/>
              </a:defPPr>
            </a:lstStyle>
            <a:p>
              <a:r>
                <a:rPr lang="en-US" b="1" dirty="0">
                  <a:solidFill>
                    <a:srgbClr val="C00000"/>
                  </a:solidFill>
                </a:rPr>
                <a:t>E procurement</a:t>
              </a:r>
            </a:p>
          </p:txBody>
        </p:sp>
        <p:sp>
          <p:nvSpPr>
            <p:cNvPr id="30" name="TextBox 29"/>
            <p:cNvSpPr txBox="1"/>
            <p:nvPr/>
          </p:nvSpPr>
          <p:spPr>
            <a:xfrm>
              <a:off x="4958259" y="369360"/>
              <a:ext cx="2175696" cy="459833"/>
            </a:xfrm>
            <a:prstGeom prst="rect">
              <a:avLst/>
            </a:prstGeom>
            <a:noFill/>
          </p:spPr>
          <p:txBody>
            <a:bodyPr wrap="square" rtlCol="0">
              <a:spAutoFit/>
            </a:bodyPr>
            <a:lstStyle/>
            <a:p>
              <a:r>
                <a:rPr lang="en-US" b="1" dirty="0">
                  <a:solidFill>
                    <a:srgbClr val="C00000"/>
                  </a:solidFill>
                </a:rPr>
                <a:t>Suppliers registry</a:t>
              </a:r>
              <a:endParaRPr lang="en-US" b="1" dirty="0">
                <a:solidFill>
                  <a:srgbClr val="C00000"/>
                </a:solidFill>
              </a:endParaRPr>
            </a:p>
          </p:txBody>
        </p:sp>
        <p:cxnSp>
          <p:nvCxnSpPr>
            <p:cNvPr id="51" name="Straight Arrow Connector 50"/>
            <p:cNvCxnSpPr>
              <a:stCxn id="25" idx="2"/>
            </p:cNvCxnSpPr>
            <p:nvPr/>
          </p:nvCxnSpPr>
          <p:spPr>
            <a:xfrm>
              <a:off x="3649684" y="851753"/>
              <a:ext cx="1136301" cy="53973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2"/>
            </p:cNvCxnSpPr>
            <p:nvPr/>
          </p:nvCxnSpPr>
          <p:spPr>
            <a:xfrm flipH="1">
              <a:off x="5072095" y="829193"/>
              <a:ext cx="974012" cy="59307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5727657" y="1639222"/>
            <a:ext cx="3168987" cy="2123893"/>
            <a:chOff x="5808331" y="446304"/>
            <a:chExt cx="3168987" cy="2123893"/>
          </a:xfrm>
        </p:grpSpPr>
        <p:sp>
          <p:nvSpPr>
            <p:cNvPr id="29" name="TextBox 28"/>
            <p:cNvSpPr txBox="1"/>
            <p:nvPr/>
          </p:nvSpPr>
          <p:spPr>
            <a:xfrm>
              <a:off x="6268311" y="1378107"/>
              <a:ext cx="1292619" cy="338554"/>
            </a:xfrm>
            <a:prstGeom prst="rect">
              <a:avLst/>
            </a:prstGeom>
            <a:noFill/>
          </p:spPr>
          <p:txBody>
            <a:bodyPr wrap="square" rtlCol="0">
              <a:spAutoFit/>
            </a:bodyPr>
            <a:lstStyle>
              <a:defPPr>
                <a:defRPr lang="en-US"/>
              </a:defPPr>
            </a:lstStyle>
            <a:p>
              <a:r>
                <a:rPr lang="en-US" sz="1600" b="1" dirty="0">
                  <a:solidFill>
                    <a:srgbClr val="C00000"/>
                  </a:solidFill>
                </a:rPr>
                <a:t>Methods</a:t>
              </a:r>
            </a:p>
          </p:txBody>
        </p:sp>
        <p:cxnSp>
          <p:nvCxnSpPr>
            <p:cNvPr id="53" name="Straight Arrow Connector 52"/>
            <p:cNvCxnSpPr>
              <a:stCxn id="29" idx="1"/>
            </p:cNvCxnSpPr>
            <p:nvPr/>
          </p:nvCxnSpPr>
          <p:spPr>
            <a:xfrm flipH="1">
              <a:off x="5808331" y="1547384"/>
              <a:ext cx="459980" cy="1538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14635" y="446304"/>
              <a:ext cx="1362683" cy="584775"/>
            </a:xfrm>
            <a:prstGeom prst="rect">
              <a:avLst/>
            </a:prstGeom>
            <a:noFill/>
          </p:spPr>
          <p:txBody>
            <a:bodyPr wrap="square" rtlCol="0">
              <a:spAutoFit/>
            </a:bodyPr>
            <a:lstStyle>
              <a:defPPr>
                <a:defRPr lang="en-US"/>
              </a:defPPr>
              <a:lvl1pPr>
                <a:defRPr sz="1600"/>
              </a:lvl1pPr>
            </a:lstStyle>
            <a:p>
              <a:r>
                <a:rPr lang="en-US" b="1" dirty="0">
                  <a:solidFill>
                    <a:srgbClr val="C00000"/>
                  </a:solidFill>
                </a:rPr>
                <a:t>Framework agreements</a:t>
              </a:r>
            </a:p>
          </p:txBody>
        </p:sp>
        <p:sp>
          <p:nvSpPr>
            <p:cNvPr id="28" name="TextBox 27"/>
            <p:cNvSpPr txBox="1"/>
            <p:nvPr/>
          </p:nvSpPr>
          <p:spPr>
            <a:xfrm>
              <a:off x="7810255" y="1253743"/>
              <a:ext cx="1067611" cy="523220"/>
            </a:xfrm>
            <a:prstGeom prst="rect">
              <a:avLst/>
            </a:prstGeom>
            <a:noFill/>
          </p:spPr>
          <p:txBody>
            <a:bodyPr wrap="square" rtlCol="0">
              <a:spAutoFit/>
            </a:bodyPr>
            <a:lstStyle>
              <a:defPPr>
                <a:defRPr lang="en-US"/>
              </a:defPPr>
              <a:lvl1pPr>
                <a:defRPr sz="1600"/>
              </a:lvl1pPr>
            </a:lstStyle>
            <a:p>
              <a:pPr algn="ctr"/>
              <a:r>
                <a:rPr lang="en-US" sz="1400" dirty="0">
                  <a:solidFill>
                    <a:schemeClr val="tx1">
                      <a:lumMod val="50000"/>
                      <a:lumOff val="50000"/>
                    </a:schemeClr>
                  </a:solidFill>
                </a:rPr>
                <a:t>Reverse </a:t>
              </a:r>
              <a:r>
                <a:rPr lang="en-US" sz="1400" dirty="0">
                  <a:solidFill>
                    <a:schemeClr val="tx1">
                      <a:lumMod val="50000"/>
                      <a:lumOff val="50000"/>
                    </a:schemeClr>
                  </a:solidFill>
                </a:rPr>
                <a:t>auction</a:t>
              </a:r>
            </a:p>
          </p:txBody>
        </p:sp>
        <p:cxnSp>
          <p:nvCxnSpPr>
            <p:cNvPr id="65" name="Straight Arrow Connector 64"/>
            <p:cNvCxnSpPr>
              <a:stCxn id="28" idx="1"/>
            </p:cNvCxnSpPr>
            <p:nvPr/>
          </p:nvCxnSpPr>
          <p:spPr>
            <a:xfrm flipH="1">
              <a:off x="7391401" y="1515353"/>
              <a:ext cx="418854" cy="3077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7" idx="1"/>
              <a:endCxn id="29" idx="0"/>
            </p:cNvCxnSpPr>
            <p:nvPr/>
          </p:nvCxnSpPr>
          <p:spPr>
            <a:xfrm flipH="1">
              <a:off x="6914621" y="738692"/>
              <a:ext cx="700014" cy="63941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379494" y="2046977"/>
              <a:ext cx="1498372" cy="523220"/>
            </a:xfrm>
            <a:prstGeom prst="rect">
              <a:avLst/>
            </a:prstGeom>
            <a:noFill/>
          </p:spPr>
          <p:txBody>
            <a:bodyPr wrap="square" rtlCol="0">
              <a:spAutoFit/>
            </a:bodyPr>
            <a:lstStyle>
              <a:defPPr>
                <a:defRPr lang="en-US"/>
              </a:defPPr>
              <a:lvl1pPr>
                <a:defRPr sz="1600"/>
              </a:lvl1pPr>
            </a:lstStyle>
            <a:p>
              <a:pPr algn="ctr"/>
              <a:r>
                <a:rPr lang="en-US" sz="1400" dirty="0">
                  <a:solidFill>
                    <a:schemeClr val="tx1">
                      <a:lumMod val="50000"/>
                      <a:lumOff val="50000"/>
                    </a:schemeClr>
                  </a:solidFill>
                </a:rPr>
                <a:t>Auction theory analysis</a:t>
              </a:r>
              <a:endParaRPr lang="en-US" sz="1400" dirty="0">
                <a:solidFill>
                  <a:schemeClr val="tx1">
                    <a:lumMod val="50000"/>
                    <a:lumOff val="50000"/>
                  </a:schemeClr>
                </a:solidFill>
              </a:endParaRPr>
            </a:p>
          </p:txBody>
        </p:sp>
        <p:cxnSp>
          <p:nvCxnSpPr>
            <p:cNvPr id="73" name="Straight Arrow Connector 72"/>
            <p:cNvCxnSpPr>
              <a:stCxn id="71" idx="1"/>
              <a:endCxn id="29" idx="2"/>
            </p:cNvCxnSpPr>
            <p:nvPr/>
          </p:nvCxnSpPr>
          <p:spPr>
            <a:xfrm flipH="1" flipV="1">
              <a:off x="6914621" y="1716661"/>
              <a:ext cx="464873" cy="59192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376526" y="4010873"/>
            <a:ext cx="2348191" cy="1704216"/>
            <a:chOff x="576921" y="2631752"/>
            <a:chExt cx="2348191" cy="1704216"/>
          </a:xfrm>
        </p:grpSpPr>
        <p:sp>
          <p:nvSpPr>
            <p:cNvPr id="7" name="TextBox 6"/>
            <p:cNvSpPr txBox="1"/>
            <p:nvPr/>
          </p:nvSpPr>
          <p:spPr>
            <a:xfrm>
              <a:off x="638103" y="2631752"/>
              <a:ext cx="1362999" cy="338554"/>
            </a:xfrm>
            <a:prstGeom prst="rect">
              <a:avLst/>
            </a:prstGeom>
            <a:solidFill>
              <a:schemeClr val="bg1"/>
            </a:solidFill>
          </p:spPr>
          <p:txBody>
            <a:bodyPr wrap="square" rtlCol="0">
              <a:spAutoFit/>
            </a:bodyPr>
            <a:lstStyle>
              <a:defPPr>
                <a:defRPr lang="en-US"/>
              </a:defPPr>
              <a:lvl1pPr algn="ctr">
                <a:spcBef>
                  <a:spcPts val="600"/>
                </a:spcBef>
                <a:spcAft>
                  <a:spcPts val="600"/>
                </a:spcAft>
              </a:lvl1pPr>
            </a:lstStyle>
            <a:p>
              <a:pPr algn="l"/>
              <a:r>
                <a:rPr lang="en-US" sz="1600" dirty="0">
                  <a:solidFill>
                    <a:schemeClr val="tx1">
                      <a:lumMod val="50000"/>
                      <a:lumOff val="50000"/>
                    </a:schemeClr>
                  </a:solidFill>
                </a:rPr>
                <a:t>Indicators</a:t>
              </a:r>
              <a:endParaRPr lang="en-US" sz="1600" dirty="0">
                <a:solidFill>
                  <a:schemeClr val="tx1">
                    <a:lumMod val="50000"/>
                    <a:lumOff val="50000"/>
                  </a:schemeClr>
                </a:solidFill>
              </a:endParaRPr>
            </a:p>
          </p:txBody>
        </p:sp>
        <p:sp>
          <p:nvSpPr>
            <p:cNvPr id="75" name="TextBox 74"/>
            <p:cNvSpPr txBox="1"/>
            <p:nvPr/>
          </p:nvSpPr>
          <p:spPr>
            <a:xfrm>
              <a:off x="638103" y="3997414"/>
              <a:ext cx="1840586" cy="338554"/>
            </a:xfrm>
            <a:prstGeom prst="rect">
              <a:avLst/>
            </a:prstGeom>
            <a:noFill/>
          </p:spPr>
          <p:txBody>
            <a:bodyPr wrap="square" rtlCol="0">
              <a:spAutoFit/>
            </a:bodyPr>
            <a:lstStyle>
              <a:defPPr>
                <a:defRPr lang="en-US"/>
              </a:defPPr>
            </a:lstStyle>
            <a:p>
              <a:r>
                <a:rPr lang="en-US" sz="1600" dirty="0">
                  <a:solidFill>
                    <a:schemeClr val="tx1">
                      <a:lumMod val="50000"/>
                      <a:lumOff val="50000"/>
                    </a:schemeClr>
                  </a:solidFill>
                </a:rPr>
                <a:t>Information flows</a:t>
              </a:r>
            </a:p>
          </p:txBody>
        </p:sp>
        <p:sp>
          <p:nvSpPr>
            <p:cNvPr id="76" name="TextBox 75"/>
            <p:cNvSpPr txBox="1"/>
            <p:nvPr/>
          </p:nvSpPr>
          <p:spPr>
            <a:xfrm>
              <a:off x="576921" y="3149579"/>
              <a:ext cx="1259247" cy="584775"/>
            </a:xfrm>
            <a:prstGeom prst="rect">
              <a:avLst/>
            </a:prstGeom>
            <a:solidFill>
              <a:schemeClr val="bg1"/>
            </a:solidFill>
          </p:spPr>
          <p:txBody>
            <a:bodyPr wrap="square" rtlCol="0">
              <a:spAutoFit/>
            </a:bodyPr>
            <a:lstStyle>
              <a:defPPr>
                <a:defRPr lang="en-US"/>
              </a:defPPr>
              <a:lvl1pPr algn="ctr">
                <a:spcBef>
                  <a:spcPts val="600"/>
                </a:spcBef>
                <a:spcAft>
                  <a:spcPts val="600"/>
                </a:spcAft>
              </a:lvl1pPr>
            </a:lstStyle>
            <a:p>
              <a:pPr algn="l"/>
              <a:r>
                <a:rPr lang="en-US" sz="1600" dirty="0">
                  <a:solidFill>
                    <a:schemeClr val="tx1">
                      <a:lumMod val="50000"/>
                      <a:lumOff val="50000"/>
                    </a:schemeClr>
                  </a:solidFill>
                </a:rPr>
                <a:t>Benchmarks</a:t>
              </a:r>
              <a:endParaRPr lang="en-US" sz="1600" dirty="0">
                <a:solidFill>
                  <a:schemeClr val="tx1">
                    <a:lumMod val="50000"/>
                    <a:lumOff val="50000"/>
                  </a:schemeClr>
                </a:solidFill>
              </a:endParaRPr>
            </a:p>
          </p:txBody>
        </p:sp>
        <p:cxnSp>
          <p:nvCxnSpPr>
            <p:cNvPr id="78" name="Straight Arrow Connector 77"/>
            <p:cNvCxnSpPr>
              <a:stCxn id="7" idx="3"/>
              <a:endCxn id="15" idx="0"/>
            </p:cNvCxnSpPr>
            <p:nvPr/>
          </p:nvCxnSpPr>
          <p:spPr>
            <a:xfrm>
              <a:off x="2001102" y="2801029"/>
              <a:ext cx="487521" cy="15474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01102" y="3334246"/>
              <a:ext cx="817519"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2257796" y="3702631"/>
              <a:ext cx="667316" cy="46963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638103" y="3578777"/>
              <a:ext cx="1024633" cy="338554"/>
            </a:xfrm>
            <a:prstGeom prst="rect">
              <a:avLst/>
            </a:prstGeom>
            <a:solidFill>
              <a:schemeClr val="bg1"/>
            </a:solidFill>
          </p:spPr>
          <p:txBody>
            <a:bodyPr wrap="square" rtlCol="0">
              <a:spAutoFit/>
            </a:bodyPr>
            <a:lstStyle/>
            <a:p>
              <a:pPr>
                <a:spcBef>
                  <a:spcPts val="600"/>
                </a:spcBef>
                <a:spcAft>
                  <a:spcPts val="600"/>
                </a:spcAft>
              </a:pPr>
              <a:r>
                <a:rPr lang="en-US" sz="1600" dirty="0">
                  <a:solidFill>
                    <a:schemeClr val="tx1">
                      <a:lumMod val="50000"/>
                      <a:lumOff val="50000"/>
                    </a:schemeClr>
                  </a:solidFill>
                </a:rPr>
                <a:t>Systems</a:t>
              </a:r>
              <a:endParaRPr lang="en-US" sz="1400" dirty="0">
                <a:solidFill>
                  <a:schemeClr val="tx1">
                    <a:lumMod val="50000"/>
                    <a:lumOff val="50000"/>
                  </a:schemeClr>
                </a:solidFill>
              </a:endParaRPr>
            </a:p>
          </p:txBody>
        </p:sp>
        <p:cxnSp>
          <p:nvCxnSpPr>
            <p:cNvPr id="97" name="Straight Arrow Connector 96"/>
            <p:cNvCxnSpPr>
              <a:stCxn id="93" idx="3"/>
            </p:cNvCxnSpPr>
            <p:nvPr/>
          </p:nvCxnSpPr>
          <p:spPr>
            <a:xfrm flipV="1">
              <a:off x="1662736" y="3518911"/>
              <a:ext cx="1155885" cy="22914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flipH="1" flipV="1">
            <a:off x="3858207" y="4625546"/>
            <a:ext cx="1504878" cy="90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6" name="Group 155"/>
          <p:cNvGrpSpPr/>
          <p:nvPr/>
        </p:nvGrpSpPr>
        <p:grpSpPr>
          <a:xfrm>
            <a:off x="153616" y="2039333"/>
            <a:ext cx="3756356" cy="1472225"/>
            <a:chOff x="80675" y="538638"/>
            <a:chExt cx="3909972" cy="1951819"/>
          </a:xfrm>
        </p:grpSpPr>
        <p:sp>
          <p:nvSpPr>
            <p:cNvPr id="26" name="TextBox 25"/>
            <p:cNvSpPr txBox="1"/>
            <p:nvPr/>
          </p:nvSpPr>
          <p:spPr>
            <a:xfrm>
              <a:off x="1685350" y="1391492"/>
              <a:ext cx="1954930" cy="489646"/>
            </a:xfrm>
            <a:prstGeom prst="rect">
              <a:avLst/>
            </a:prstGeom>
            <a:noFill/>
          </p:spPr>
          <p:txBody>
            <a:bodyPr wrap="square" rtlCol="0">
              <a:spAutoFit/>
            </a:bodyPr>
            <a:lstStyle/>
            <a:p>
              <a:r>
                <a:rPr lang="en-US" b="1" dirty="0">
                  <a:solidFill>
                    <a:srgbClr val="C00000"/>
                  </a:solidFill>
                </a:rPr>
                <a:t>Capacity building</a:t>
              </a:r>
              <a:endParaRPr lang="en-US" b="1" dirty="0">
                <a:solidFill>
                  <a:srgbClr val="C00000"/>
                </a:solidFill>
              </a:endParaRPr>
            </a:p>
          </p:txBody>
        </p:sp>
        <p:sp>
          <p:nvSpPr>
            <p:cNvPr id="31" name="TextBox 30"/>
            <p:cNvSpPr txBox="1"/>
            <p:nvPr/>
          </p:nvSpPr>
          <p:spPr>
            <a:xfrm>
              <a:off x="438969" y="538638"/>
              <a:ext cx="1042132" cy="489646"/>
            </a:xfrm>
            <a:prstGeom prst="rect">
              <a:avLst/>
            </a:prstGeom>
            <a:noFill/>
          </p:spPr>
          <p:txBody>
            <a:bodyPr wrap="square" rtlCol="0">
              <a:spAutoFit/>
            </a:bodyPr>
            <a:lstStyle/>
            <a:p>
              <a:r>
                <a:rPr lang="en-US" b="1" dirty="0">
                  <a:solidFill>
                    <a:srgbClr val="C00000"/>
                  </a:solidFill>
                </a:rPr>
                <a:t>Training</a:t>
              </a:r>
              <a:endParaRPr lang="en-US" b="1" dirty="0">
                <a:solidFill>
                  <a:srgbClr val="C00000"/>
                </a:solidFill>
              </a:endParaRPr>
            </a:p>
          </p:txBody>
        </p:sp>
        <p:sp>
          <p:nvSpPr>
            <p:cNvPr id="32" name="TextBox 31"/>
            <p:cNvSpPr txBox="1"/>
            <p:nvPr/>
          </p:nvSpPr>
          <p:spPr>
            <a:xfrm>
              <a:off x="80675" y="1422269"/>
              <a:ext cx="1295400" cy="448842"/>
            </a:xfrm>
            <a:prstGeom prst="rect">
              <a:avLst/>
            </a:prstGeom>
            <a:noFill/>
          </p:spPr>
          <p:txBody>
            <a:bodyPr wrap="square" rtlCol="0">
              <a:spAutoFit/>
            </a:bodyPr>
            <a:lstStyle/>
            <a:p>
              <a:pPr algn="r"/>
              <a:r>
                <a:rPr lang="en-US" sz="1600" b="1" dirty="0">
                  <a:solidFill>
                    <a:srgbClr val="C00000"/>
                  </a:solidFill>
                </a:rPr>
                <a:t>Certification</a:t>
              </a:r>
              <a:endParaRPr lang="en-US" sz="1600" b="1" dirty="0">
                <a:solidFill>
                  <a:srgbClr val="C00000"/>
                </a:solidFill>
              </a:endParaRPr>
            </a:p>
          </p:txBody>
        </p:sp>
        <p:sp>
          <p:nvSpPr>
            <p:cNvPr id="35" name="TextBox 34"/>
            <p:cNvSpPr txBox="1"/>
            <p:nvPr/>
          </p:nvSpPr>
          <p:spPr>
            <a:xfrm>
              <a:off x="532796" y="2000811"/>
              <a:ext cx="1152554" cy="489646"/>
            </a:xfrm>
            <a:prstGeom prst="rect">
              <a:avLst/>
            </a:prstGeom>
            <a:noFill/>
          </p:spPr>
          <p:txBody>
            <a:bodyPr wrap="square" rtlCol="0">
              <a:spAutoFit/>
            </a:bodyPr>
            <a:lstStyle/>
            <a:p>
              <a:r>
                <a:rPr lang="en-US" b="1" dirty="0">
                  <a:solidFill>
                    <a:srgbClr val="C00000"/>
                  </a:solidFill>
                </a:rPr>
                <a:t>Support</a:t>
              </a:r>
              <a:endParaRPr lang="en-US" b="1" dirty="0">
                <a:solidFill>
                  <a:srgbClr val="C00000"/>
                </a:solidFill>
              </a:endParaRPr>
            </a:p>
          </p:txBody>
        </p:sp>
        <p:cxnSp>
          <p:nvCxnSpPr>
            <p:cNvPr id="37" name="Straight Arrow Connector 36"/>
            <p:cNvCxnSpPr>
              <a:stCxn id="35" idx="0"/>
              <a:endCxn id="26" idx="1"/>
            </p:cNvCxnSpPr>
            <p:nvPr/>
          </p:nvCxnSpPr>
          <p:spPr>
            <a:xfrm flipV="1">
              <a:off x="1109073" y="1636315"/>
              <a:ext cx="576277" cy="36449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1" idx="2"/>
              <a:endCxn id="26" idx="1"/>
            </p:cNvCxnSpPr>
            <p:nvPr/>
          </p:nvCxnSpPr>
          <p:spPr>
            <a:xfrm>
              <a:off x="960035" y="1028284"/>
              <a:ext cx="725315" cy="6080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3"/>
              <a:endCxn id="26" idx="1"/>
            </p:cNvCxnSpPr>
            <p:nvPr/>
          </p:nvCxnSpPr>
          <p:spPr>
            <a:xfrm flipV="1">
              <a:off x="1376075" y="1636315"/>
              <a:ext cx="309275" cy="1037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3578624" y="1615005"/>
              <a:ext cx="412023"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434179" y="4124595"/>
            <a:ext cx="5629146" cy="2036682"/>
            <a:chOff x="3514854" y="2875703"/>
            <a:chExt cx="5629146" cy="2495990"/>
          </a:xfrm>
        </p:grpSpPr>
        <p:sp>
          <p:nvSpPr>
            <p:cNvPr id="143" name="TextBox 142"/>
            <p:cNvSpPr txBox="1"/>
            <p:nvPr/>
          </p:nvSpPr>
          <p:spPr>
            <a:xfrm>
              <a:off x="7614635" y="2875703"/>
              <a:ext cx="1042429" cy="452623"/>
            </a:xfrm>
            <a:prstGeom prst="rect">
              <a:avLst/>
            </a:prstGeom>
            <a:solidFill>
              <a:schemeClr val="bg1"/>
            </a:solidFill>
          </p:spPr>
          <p:txBody>
            <a:bodyPr wrap="square" rtlCol="0">
              <a:spAutoFit/>
            </a:bodyPr>
            <a:lstStyle/>
            <a:p>
              <a:pPr algn="ctr">
                <a:spcBef>
                  <a:spcPts val="600"/>
                </a:spcBef>
                <a:spcAft>
                  <a:spcPts val="600"/>
                </a:spcAft>
              </a:pPr>
              <a:r>
                <a:rPr lang="en-US" b="1" dirty="0">
                  <a:solidFill>
                    <a:srgbClr val="C00000"/>
                  </a:solidFill>
                </a:rPr>
                <a:t>Records</a:t>
              </a:r>
              <a:endParaRPr lang="en-US" b="1" dirty="0">
                <a:solidFill>
                  <a:srgbClr val="C00000"/>
                </a:solidFill>
              </a:endParaRPr>
            </a:p>
          </p:txBody>
        </p:sp>
        <p:sp>
          <p:nvSpPr>
            <p:cNvPr id="144" name="TextBox 143"/>
            <p:cNvSpPr txBox="1"/>
            <p:nvPr/>
          </p:nvSpPr>
          <p:spPr>
            <a:xfrm>
              <a:off x="6652693" y="4624256"/>
              <a:ext cx="1302335" cy="452623"/>
            </a:xfrm>
            <a:prstGeom prst="rect">
              <a:avLst/>
            </a:prstGeom>
            <a:solidFill>
              <a:schemeClr val="bg1"/>
            </a:solidFill>
          </p:spPr>
          <p:txBody>
            <a:bodyPr wrap="square" rtlCol="0">
              <a:spAutoFit/>
            </a:bodyPr>
            <a:lstStyle/>
            <a:p>
              <a:pPr algn="ctr">
                <a:spcBef>
                  <a:spcPts val="600"/>
                </a:spcBef>
                <a:spcAft>
                  <a:spcPts val="600"/>
                </a:spcAft>
              </a:pPr>
              <a:r>
                <a:rPr lang="en-US" b="1" dirty="0">
                  <a:solidFill>
                    <a:srgbClr val="C00000"/>
                  </a:solidFill>
                </a:rPr>
                <a:t>Indicators</a:t>
              </a:r>
              <a:endParaRPr lang="en-US" b="1" dirty="0">
                <a:solidFill>
                  <a:srgbClr val="C00000"/>
                </a:solidFill>
              </a:endParaRPr>
            </a:p>
          </p:txBody>
        </p:sp>
        <p:sp>
          <p:nvSpPr>
            <p:cNvPr id="145" name="TextBox 144"/>
            <p:cNvSpPr txBox="1"/>
            <p:nvPr/>
          </p:nvSpPr>
          <p:spPr>
            <a:xfrm>
              <a:off x="7460664" y="4048716"/>
              <a:ext cx="1683336" cy="792090"/>
            </a:xfrm>
            <a:prstGeom prst="rect">
              <a:avLst/>
            </a:prstGeom>
            <a:solidFill>
              <a:schemeClr val="bg1"/>
            </a:solidFill>
          </p:spPr>
          <p:txBody>
            <a:bodyPr wrap="square" rtlCol="0">
              <a:spAutoFit/>
            </a:bodyPr>
            <a:lstStyle/>
            <a:p>
              <a:pPr algn="ctr">
                <a:spcBef>
                  <a:spcPts val="600"/>
                </a:spcBef>
                <a:spcAft>
                  <a:spcPts val="600"/>
                </a:spcAft>
              </a:pPr>
              <a:r>
                <a:rPr lang="en-US" b="1" dirty="0">
                  <a:solidFill>
                    <a:srgbClr val="C00000"/>
                  </a:solidFill>
                </a:rPr>
                <a:t>Standardization</a:t>
              </a:r>
              <a:endParaRPr lang="en-US" b="1" dirty="0">
                <a:solidFill>
                  <a:srgbClr val="C00000"/>
                </a:solidFill>
              </a:endParaRPr>
            </a:p>
          </p:txBody>
        </p:sp>
        <p:cxnSp>
          <p:nvCxnSpPr>
            <p:cNvPr id="146" name="Straight Arrow Connector 145"/>
            <p:cNvCxnSpPr>
              <a:stCxn id="143" idx="2"/>
            </p:cNvCxnSpPr>
            <p:nvPr/>
          </p:nvCxnSpPr>
          <p:spPr>
            <a:xfrm flipH="1">
              <a:off x="7233036" y="3328326"/>
              <a:ext cx="902814" cy="19631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flipV="1">
              <a:off x="6507921" y="3896931"/>
              <a:ext cx="596085" cy="70436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45" idx="1"/>
            </p:cNvCxnSpPr>
            <p:nvPr/>
          </p:nvCxnSpPr>
          <p:spPr>
            <a:xfrm flipH="1" flipV="1">
              <a:off x="7147058" y="3850913"/>
              <a:ext cx="313606" cy="59384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4735302" y="4579603"/>
              <a:ext cx="1810900" cy="792090"/>
            </a:xfrm>
            <a:prstGeom prst="rect">
              <a:avLst/>
            </a:prstGeom>
            <a:noFill/>
          </p:spPr>
          <p:txBody>
            <a:bodyPr wrap="square" rtlCol="0">
              <a:spAutoFit/>
            </a:bodyPr>
            <a:lstStyle/>
            <a:p>
              <a:r>
                <a:rPr lang="en-US" b="1" dirty="0">
                  <a:solidFill>
                    <a:srgbClr val="C00000"/>
                  </a:solidFill>
                </a:rPr>
                <a:t>Capacity building</a:t>
              </a:r>
              <a:endParaRPr lang="en-US" b="1" dirty="0">
                <a:solidFill>
                  <a:srgbClr val="C00000"/>
                </a:solidFill>
              </a:endParaRPr>
            </a:p>
          </p:txBody>
        </p:sp>
        <p:cxnSp>
          <p:nvCxnSpPr>
            <p:cNvPr id="151" name="Straight Arrow Connector 150"/>
            <p:cNvCxnSpPr>
              <a:stCxn id="150" idx="0"/>
            </p:cNvCxnSpPr>
            <p:nvPr/>
          </p:nvCxnSpPr>
          <p:spPr>
            <a:xfrm flipV="1">
              <a:off x="5640752" y="3850912"/>
              <a:ext cx="397567" cy="72869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514854" y="4027542"/>
              <a:ext cx="1454504" cy="792090"/>
            </a:xfrm>
            <a:prstGeom prst="rect">
              <a:avLst/>
            </a:prstGeom>
            <a:noFill/>
          </p:spPr>
          <p:txBody>
            <a:bodyPr wrap="square" rtlCol="0">
              <a:spAutoFit/>
            </a:bodyPr>
            <a:lstStyle/>
            <a:p>
              <a:r>
                <a:rPr lang="en-US" b="1" dirty="0">
                  <a:solidFill>
                    <a:srgbClr val="C00000"/>
                  </a:solidFill>
                </a:rPr>
                <a:t>Processes and systems</a:t>
              </a:r>
              <a:endParaRPr lang="en-US" b="1" dirty="0">
                <a:solidFill>
                  <a:srgbClr val="C00000"/>
                </a:solidFill>
              </a:endParaRPr>
            </a:p>
          </p:txBody>
        </p:sp>
        <p:cxnSp>
          <p:nvCxnSpPr>
            <p:cNvPr id="3" name="Straight Arrow Connector 2"/>
            <p:cNvCxnSpPr/>
            <p:nvPr/>
          </p:nvCxnSpPr>
          <p:spPr>
            <a:xfrm flipV="1">
              <a:off x="4890382" y="3939511"/>
              <a:ext cx="553378" cy="48407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55" name="Freeform 54"/>
          <p:cNvSpPr/>
          <p:nvPr/>
        </p:nvSpPr>
        <p:spPr>
          <a:xfrm>
            <a:off x="5222298" y="4334897"/>
            <a:ext cx="1844085" cy="648970"/>
          </a:xfrm>
          <a:custGeom>
            <a:avLst/>
            <a:gdLst>
              <a:gd name="connsiteX0" fmla="*/ 0 w 1196987"/>
              <a:gd name="connsiteY0" fmla="*/ 0 h 579162"/>
              <a:gd name="connsiteX1" fmla="*/ 1196987 w 1196987"/>
              <a:gd name="connsiteY1" fmla="*/ 0 h 579162"/>
              <a:gd name="connsiteX2" fmla="*/ 1196987 w 1196987"/>
              <a:gd name="connsiteY2" fmla="*/ 579162 h 579162"/>
              <a:gd name="connsiteX3" fmla="*/ 0 w 1196987"/>
              <a:gd name="connsiteY3" fmla="*/ 579162 h 579162"/>
              <a:gd name="connsiteX4" fmla="*/ 0 w 1196987"/>
              <a:gd name="connsiteY4" fmla="*/ 0 h 57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987" h="579162">
                <a:moveTo>
                  <a:pt x="0" y="0"/>
                </a:moveTo>
                <a:lnTo>
                  <a:pt x="1196987" y="0"/>
                </a:lnTo>
                <a:lnTo>
                  <a:pt x="1196987" y="579162"/>
                </a:lnTo>
                <a:lnTo>
                  <a:pt x="0" y="579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2400" b="1" dirty="0"/>
              <a:t>Contract management</a:t>
            </a:r>
          </a:p>
        </p:txBody>
      </p:sp>
      <p:sp>
        <p:nvSpPr>
          <p:cNvPr id="2" name="Rectangle 1"/>
          <p:cNvSpPr/>
          <p:nvPr/>
        </p:nvSpPr>
        <p:spPr>
          <a:xfrm>
            <a:off x="153616" y="972172"/>
            <a:ext cx="4161332" cy="461665"/>
          </a:xfrm>
          <a:prstGeom prst="rect">
            <a:avLst/>
          </a:prstGeom>
        </p:spPr>
        <p:txBody>
          <a:bodyPr wrap="none">
            <a:spAutoFit/>
          </a:bodyPr>
          <a:lstStyle/>
          <a:p>
            <a:r>
              <a:rPr lang="en-US" sz="2400" dirty="0"/>
              <a:t>Stronger procurement systems</a:t>
            </a:r>
          </a:p>
        </p:txBody>
      </p:sp>
    </p:spTree>
    <p:extLst>
      <p:ext uri="{BB962C8B-B14F-4D97-AF65-F5344CB8AC3E}">
        <p14:creationId xmlns:p14="http://schemas.microsoft.com/office/powerpoint/2010/main" val="37327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25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25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gtEl>
                                        <p:attrNameLst>
                                          <p:attrName>style.visibility</p:attrName>
                                        </p:attrNameLst>
                                      </p:cBhvr>
                                      <p:to>
                                        <p:strVal val="visible"/>
                                      </p:to>
                                    </p:set>
                                    <p:animEffect transition="in" filter="fade">
                                      <p:cBhvr>
                                        <p:cTn id="17" dur="250"/>
                                        <p:tgtEl>
                                          <p:spTgt spid="1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5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250"/>
                                        <p:tgtEl>
                                          <p:spTgt spid="1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defRPr/>
            </a:pPr>
            <a:r>
              <a:rPr lang="en-US" sz="3600" dirty="0">
                <a:solidFill>
                  <a:schemeClr val="bg1"/>
                </a:solidFill>
                <a:effectLst>
                  <a:outerShdw blurRad="38100" dist="38100" dir="2700000" algn="tl">
                    <a:srgbClr val="000000"/>
                  </a:outerShdw>
                </a:effectLst>
              </a:rPr>
              <a:t>Investment Project Cycle</a:t>
            </a:r>
          </a:p>
        </p:txBody>
      </p:sp>
      <p:sp>
        <p:nvSpPr>
          <p:cNvPr id="4" name="Content Placeholder 3"/>
          <p:cNvSpPr>
            <a:spLocks noGrp="1"/>
          </p:cNvSpPr>
          <p:nvPr>
            <p:ph idx="1"/>
          </p:nvPr>
        </p:nvSpPr>
        <p:spPr/>
        <p:txBody>
          <a:bodyPr/>
          <a:lstStyle/>
          <a:p>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39240"/>
            <a:ext cx="8610600" cy="516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10707F3-8131-46FA-830A-F3DEA7AA1DF6}" type="slidenum">
              <a:rPr lang="en-US" smtClean="0"/>
              <a:t>7</a:t>
            </a:fld>
            <a:endParaRPr lang="en-US"/>
          </a:p>
        </p:txBody>
      </p:sp>
    </p:spTree>
    <p:extLst>
      <p:ext uri="{BB962C8B-B14F-4D97-AF65-F5344CB8AC3E}">
        <p14:creationId xmlns:p14="http://schemas.microsoft.com/office/powerpoint/2010/main" val="251739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dirty="0" smtClean="0">
                <a:solidFill>
                  <a:schemeClr val="bg1"/>
                </a:solidFill>
                <a:effectLst>
                  <a:outerShdw blurRad="38100" dist="38100" dir="2700000" algn="tl">
                    <a:srgbClr val="000000"/>
                  </a:outerShdw>
                </a:effectLst>
              </a:rPr>
              <a:t/>
            </a:r>
            <a:br>
              <a:rPr lang="en-US" sz="3600" dirty="0" smtClean="0">
                <a:solidFill>
                  <a:schemeClr val="bg1"/>
                </a:solidFill>
                <a:effectLst>
                  <a:outerShdw blurRad="38100" dist="38100" dir="2700000" algn="tl">
                    <a:srgbClr val="000000"/>
                  </a:outerShdw>
                </a:effectLst>
              </a:rPr>
            </a:br>
            <a:r>
              <a:rPr lang="en-US" dirty="0"/>
              <a:t>Role and Relationships</a:t>
            </a:r>
            <a:br>
              <a:rPr lang="en-US" dirty="0"/>
            </a:b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2740"/>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10707F3-8131-46FA-830A-F3DEA7AA1DF6}" type="slidenum">
              <a:rPr lang="en-US" smtClean="0"/>
              <a:t>8</a:t>
            </a:fld>
            <a:endParaRPr lang="en-US"/>
          </a:p>
        </p:txBody>
      </p:sp>
    </p:spTree>
    <p:extLst>
      <p:ext uri="{BB962C8B-B14F-4D97-AF65-F5344CB8AC3E}">
        <p14:creationId xmlns:p14="http://schemas.microsoft.com/office/powerpoint/2010/main" val="253968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Roles in Bank- Funded Projects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10707F3-8131-46FA-830A-F3DEA7AA1DF6}" type="slidenum">
              <a:rPr lang="en-US" smtClean="0"/>
              <a:t>9</a:t>
            </a:fld>
            <a:endParaRPr lang="en-US"/>
          </a:p>
        </p:txBody>
      </p:sp>
    </p:spTree>
    <p:extLst>
      <p:ext uri="{BB962C8B-B14F-4D97-AF65-F5344CB8AC3E}">
        <p14:creationId xmlns:p14="http://schemas.microsoft.com/office/powerpoint/2010/main" val="1368096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348</TotalTime>
  <Words>2265</Words>
  <Application>Microsoft Office PowerPoint</Application>
  <PresentationFormat>On-screen Show (4:3)</PresentationFormat>
  <Paragraphs>504</Paragraphs>
  <Slides>48</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微软雅黑</vt:lpstr>
      <vt:lpstr>宋体</vt:lpstr>
      <vt:lpstr>Arial</vt:lpstr>
      <vt:lpstr>B Nazanin</vt:lpstr>
      <vt:lpstr>Bodoni MT Condensed</vt:lpstr>
      <vt:lpstr>Calibri</vt:lpstr>
      <vt:lpstr>Courier New</vt:lpstr>
      <vt:lpstr>Franklin Gothic Book</vt:lpstr>
      <vt:lpstr>Times New Roman</vt:lpstr>
      <vt:lpstr>Verdana</vt:lpstr>
      <vt:lpstr>Wingdings</vt:lpstr>
      <vt:lpstr>Wingdings 2</vt:lpstr>
      <vt:lpstr>Theme2</vt:lpstr>
      <vt:lpstr> Procurement under World Bank funded Projects</vt:lpstr>
      <vt:lpstr>PowerPoint Presentation</vt:lpstr>
      <vt:lpstr>PowerPoint Presentation</vt:lpstr>
      <vt:lpstr>South Asia Region characterization</vt:lpstr>
      <vt:lpstr>PowerPoint Presentation</vt:lpstr>
      <vt:lpstr>PowerPoint Presentation</vt:lpstr>
      <vt:lpstr>Investment Project Cycle</vt:lpstr>
      <vt:lpstr> Role and Relationships </vt:lpstr>
      <vt:lpstr>Roles in Bank- Funded Projects</vt:lpstr>
      <vt:lpstr>What is Bank Procurement ?</vt:lpstr>
      <vt:lpstr>The Bank’s Role in Procurement</vt:lpstr>
      <vt:lpstr> Borrower’s Role in Procurement </vt:lpstr>
      <vt:lpstr>Considerations That Guide World Bank Procurement Policies </vt:lpstr>
      <vt:lpstr>PowerPoint Presentation</vt:lpstr>
      <vt:lpstr>PowerPoint Presentation</vt:lpstr>
      <vt:lpstr>PowerPoint Presentation</vt:lpstr>
      <vt:lpstr>Introduction</vt:lpstr>
      <vt:lpstr>PowerPoint Presentation</vt:lpstr>
      <vt:lpstr>Hierarchy of legal documents governing Bank operational procurement</vt:lpstr>
      <vt:lpstr>Bank’s Preference</vt:lpstr>
      <vt:lpstr>Procurement</vt:lpstr>
      <vt:lpstr>Procurement Guidelines (May 2004, updated Oct 2006 revised May 2010)</vt:lpstr>
      <vt:lpstr>Consultant Guidelines (May 2004, updated Oct. 2006 revised May 2010 ) </vt:lpstr>
      <vt:lpstr>Procurement Process</vt:lpstr>
      <vt:lpstr>  Procurement Categories  </vt:lpstr>
      <vt:lpstr>Procurement Methods</vt:lpstr>
      <vt:lpstr>Procurement Relationship</vt:lpstr>
      <vt:lpstr>TWO TYPES OF PROCUREMENT</vt:lpstr>
      <vt:lpstr>TWO TYPES OF PROCUREMENT</vt:lpstr>
      <vt:lpstr>Standard Bidding Documents and Standard Requests for Proposals (SRFP) </vt:lpstr>
      <vt:lpstr> Applicability of Guidelines </vt:lpstr>
      <vt:lpstr> Eligibility </vt:lpstr>
      <vt:lpstr>Different Methods of Procurement Methods </vt:lpstr>
      <vt:lpstr>Different Methods of Selection Process </vt:lpstr>
      <vt:lpstr>PROCUREMENT Cycle</vt:lpstr>
      <vt:lpstr>PowerPoint Presentation</vt:lpstr>
      <vt:lpstr>PowerPoint Presentation</vt:lpstr>
      <vt:lpstr>Request for Proposal (RFP)</vt:lpstr>
      <vt:lpstr>PowerPoint Presentation</vt:lpstr>
      <vt:lpstr>PROCUREMENT PLAN</vt:lpstr>
      <vt:lpstr>PROCUREMENT PLAN</vt:lpstr>
      <vt:lpstr>PROCUREMENT PLAN</vt:lpstr>
      <vt:lpstr>GOODS/WORKS</vt:lpstr>
      <vt:lpstr>PowerPoint Presentation</vt:lpstr>
      <vt:lpstr>PowerPoint Presentation</vt:lpstr>
      <vt:lpstr>PowerPoint Presentation</vt:lpstr>
      <vt:lpstr>PowerPoint Presentation</vt:lpstr>
      <vt:lpstr>THANK YOU</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under World Bank funded Projects</dc:title>
  <dc:creator>Payal Malik Madan</dc:creator>
  <cp:lastModifiedBy>pratham kogalur</cp:lastModifiedBy>
  <cp:revision>69</cp:revision>
  <dcterms:created xsi:type="dcterms:W3CDTF">2014-02-20T05:42:12Z</dcterms:created>
  <dcterms:modified xsi:type="dcterms:W3CDTF">2015-11-16T01:40:24Z</dcterms:modified>
</cp:coreProperties>
</file>